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075" y="301752"/>
            <a:ext cx="8681466" cy="634669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561" y="329946"/>
            <a:ext cx="8531352" cy="619658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05561" y="329946"/>
            <a:ext cx="8531860" cy="6196965"/>
          </a:xfrm>
          <a:custGeom>
            <a:avLst/>
            <a:gdLst/>
            <a:ahLst/>
            <a:cxnLst/>
            <a:rect l="l" t="t" r="r" b="b"/>
            <a:pathLst>
              <a:path w="8531860" h="6196965">
                <a:moveTo>
                  <a:pt x="0" y="128904"/>
                </a:moveTo>
                <a:lnTo>
                  <a:pt x="10133" y="78759"/>
                </a:lnTo>
                <a:lnTo>
                  <a:pt x="37769" y="37782"/>
                </a:lnTo>
                <a:lnTo>
                  <a:pt x="78759" y="10140"/>
                </a:lnTo>
                <a:lnTo>
                  <a:pt x="128955" y="0"/>
                </a:lnTo>
                <a:lnTo>
                  <a:pt x="8402447" y="0"/>
                </a:lnTo>
                <a:lnTo>
                  <a:pt x="8452592" y="10140"/>
                </a:lnTo>
                <a:lnTo>
                  <a:pt x="8493569" y="37782"/>
                </a:lnTo>
                <a:lnTo>
                  <a:pt x="8521211" y="78759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1211" y="6117824"/>
                </a:lnTo>
                <a:lnTo>
                  <a:pt x="8493569" y="6158814"/>
                </a:lnTo>
                <a:lnTo>
                  <a:pt x="8452592" y="6186450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78759" y="6186450"/>
                </a:lnTo>
                <a:lnTo>
                  <a:pt x="37769" y="6158814"/>
                </a:lnTo>
                <a:lnTo>
                  <a:pt x="10133" y="6117824"/>
                </a:lnTo>
                <a:lnTo>
                  <a:pt x="0" y="606762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" y="434340"/>
            <a:ext cx="8305800" cy="5486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46147" y="749808"/>
            <a:ext cx="4877561" cy="6926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11597" y="1242979"/>
            <a:ext cx="3651250" cy="4493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075" y="301752"/>
            <a:ext cx="8681466" cy="634669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561" y="329946"/>
            <a:ext cx="8531352" cy="619658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05561" y="329946"/>
            <a:ext cx="8531860" cy="6196965"/>
          </a:xfrm>
          <a:custGeom>
            <a:avLst/>
            <a:gdLst/>
            <a:ahLst/>
            <a:cxnLst/>
            <a:rect l="l" t="t" r="r" b="b"/>
            <a:pathLst>
              <a:path w="8531860" h="6196965">
                <a:moveTo>
                  <a:pt x="0" y="128904"/>
                </a:moveTo>
                <a:lnTo>
                  <a:pt x="10133" y="78759"/>
                </a:lnTo>
                <a:lnTo>
                  <a:pt x="37769" y="37782"/>
                </a:lnTo>
                <a:lnTo>
                  <a:pt x="78759" y="10140"/>
                </a:lnTo>
                <a:lnTo>
                  <a:pt x="128955" y="0"/>
                </a:lnTo>
                <a:lnTo>
                  <a:pt x="8402447" y="0"/>
                </a:lnTo>
                <a:lnTo>
                  <a:pt x="8452592" y="10140"/>
                </a:lnTo>
                <a:lnTo>
                  <a:pt x="8493569" y="37782"/>
                </a:lnTo>
                <a:lnTo>
                  <a:pt x="8521211" y="78759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1211" y="6117824"/>
                </a:lnTo>
                <a:lnTo>
                  <a:pt x="8493569" y="6158814"/>
                </a:lnTo>
                <a:lnTo>
                  <a:pt x="8452592" y="6186450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78759" y="6186450"/>
                </a:lnTo>
                <a:lnTo>
                  <a:pt x="37769" y="6158814"/>
                </a:lnTo>
                <a:lnTo>
                  <a:pt x="10133" y="6117824"/>
                </a:lnTo>
                <a:lnTo>
                  <a:pt x="0" y="606762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" y="434340"/>
            <a:ext cx="8305800" cy="5486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5463" y="2534412"/>
            <a:ext cx="6497574" cy="10279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075" y="301752"/>
            <a:ext cx="8681466" cy="634669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561" y="329946"/>
            <a:ext cx="8531352" cy="619658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05561" y="329946"/>
            <a:ext cx="8531860" cy="6196965"/>
          </a:xfrm>
          <a:custGeom>
            <a:avLst/>
            <a:gdLst/>
            <a:ahLst/>
            <a:cxnLst/>
            <a:rect l="l" t="t" r="r" b="b"/>
            <a:pathLst>
              <a:path w="8531860" h="6196965">
                <a:moveTo>
                  <a:pt x="0" y="128904"/>
                </a:moveTo>
                <a:lnTo>
                  <a:pt x="10133" y="78759"/>
                </a:lnTo>
                <a:lnTo>
                  <a:pt x="37769" y="37782"/>
                </a:lnTo>
                <a:lnTo>
                  <a:pt x="78759" y="10140"/>
                </a:lnTo>
                <a:lnTo>
                  <a:pt x="128955" y="0"/>
                </a:lnTo>
                <a:lnTo>
                  <a:pt x="8402447" y="0"/>
                </a:lnTo>
                <a:lnTo>
                  <a:pt x="8452592" y="10140"/>
                </a:lnTo>
                <a:lnTo>
                  <a:pt x="8493569" y="37782"/>
                </a:lnTo>
                <a:lnTo>
                  <a:pt x="8521211" y="78759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1211" y="6117824"/>
                </a:lnTo>
                <a:lnTo>
                  <a:pt x="8493569" y="6158814"/>
                </a:lnTo>
                <a:lnTo>
                  <a:pt x="8452592" y="6186450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78759" y="6186450"/>
                </a:lnTo>
                <a:lnTo>
                  <a:pt x="37769" y="6158814"/>
                </a:lnTo>
                <a:lnTo>
                  <a:pt x="10133" y="6117824"/>
                </a:lnTo>
                <a:lnTo>
                  <a:pt x="0" y="606762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" y="434340"/>
            <a:ext cx="8305800" cy="5486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7075" y="301752"/>
            <a:ext cx="8681466" cy="634669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5561" y="329946"/>
            <a:ext cx="8531352" cy="619658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05561" y="329946"/>
            <a:ext cx="8531860" cy="6196965"/>
          </a:xfrm>
          <a:custGeom>
            <a:avLst/>
            <a:gdLst/>
            <a:ahLst/>
            <a:cxnLst/>
            <a:rect l="l" t="t" r="r" b="b"/>
            <a:pathLst>
              <a:path w="8531860" h="6196965">
                <a:moveTo>
                  <a:pt x="0" y="128904"/>
                </a:moveTo>
                <a:lnTo>
                  <a:pt x="10133" y="78759"/>
                </a:lnTo>
                <a:lnTo>
                  <a:pt x="37769" y="37782"/>
                </a:lnTo>
                <a:lnTo>
                  <a:pt x="78759" y="10140"/>
                </a:lnTo>
                <a:lnTo>
                  <a:pt x="128955" y="0"/>
                </a:lnTo>
                <a:lnTo>
                  <a:pt x="8402447" y="0"/>
                </a:lnTo>
                <a:lnTo>
                  <a:pt x="8452592" y="10140"/>
                </a:lnTo>
                <a:lnTo>
                  <a:pt x="8493569" y="37782"/>
                </a:lnTo>
                <a:lnTo>
                  <a:pt x="8521211" y="78759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1211" y="6117824"/>
                </a:lnTo>
                <a:lnTo>
                  <a:pt x="8493569" y="6158814"/>
                </a:lnTo>
                <a:lnTo>
                  <a:pt x="8452592" y="6186450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78759" y="6186450"/>
                </a:lnTo>
                <a:lnTo>
                  <a:pt x="37769" y="6158814"/>
                </a:lnTo>
                <a:lnTo>
                  <a:pt x="10133" y="6117824"/>
                </a:lnTo>
                <a:lnTo>
                  <a:pt x="0" y="606762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4014" y="833704"/>
            <a:ext cx="4483734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4819" y="1384249"/>
            <a:ext cx="7279640" cy="1861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34340"/>
            <a:ext cx="8305800" cy="31089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3550" y="359156"/>
            <a:ext cx="3194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2F233B"/>
                </a:solidFill>
                <a:latin typeface="Calibri"/>
                <a:cs typeface="Calibri"/>
              </a:rPr>
              <a:t>Муниципальное</a:t>
            </a:r>
            <a:r>
              <a:rPr sz="2000" b="1" spc="-70" dirty="0">
                <a:solidFill>
                  <a:srgbClr val="2F233B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2F233B"/>
                </a:solidFill>
                <a:latin typeface="Calibri"/>
                <a:cs typeface="Calibri"/>
              </a:rPr>
              <a:t>бюджетное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9382" y="663956"/>
            <a:ext cx="5885815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2F233B"/>
                </a:solidFill>
                <a:latin typeface="Calibri"/>
                <a:cs typeface="Calibri"/>
              </a:rPr>
              <a:t>общеобразовательное</a:t>
            </a:r>
            <a:r>
              <a:rPr sz="2000" b="1" spc="-45" dirty="0">
                <a:solidFill>
                  <a:srgbClr val="2F233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F233B"/>
                </a:solidFill>
                <a:latin typeface="Calibri"/>
                <a:cs typeface="Calibri"/>
              </a:rPr>
              <a:t>учреждение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15" dirty="0" smtClean="0">
                <a:solidFill>
                  <a:srgbClr val="2F233B"/>
                </a:solidFill>
                <a:latin typeface="Calibri"/>
                <a:cs typeface="Calibri"/>
              </a:rPr>
              <a:t>«</a:t>
            </a:r>
            <a:r>
              <a:rPr lang="ru-RU" sz="2000" b="1" spc="-15" dirty="0" smtClean="0">
                <a:solidFill>
                  <a:srgbClr val="2F233B"/>
                </a:solidFill>
                <a:latin typeface="Calibri"/>
                <a:cs typeface="Calibri"/>
              </a:rPr>
              <a:t>Козьмин</a:t>
            </a:r>
            <a:r>
              <a:rPr sz="2000" b="1" spc="-15" dirty="0" err="1" smtClean="0">
                <a:solidFill>
                  <a:srgbClr val="2F233B"/>
                </a:solidFill>
                <a:latin typeface="Calibri"/>
                <a:cs typeface="Calibri"/>
              </a:rPr>
              <a:t>ская</a:t>
            </a:r>
            <a:r>
              <a:rPr sz="2000" b="1" spc="-35" dirty="0" smtClean="0">
                <a:solidFill>
                  <a:srgbClr val="2F233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F233B"/>
                </a:solidFill>
                <a:latin typeface="Calibri"/>
                <a:cs typeface="Calibri"/>
              </a:rPr>
              <a:t>средняя</a:t>
            </a:r>
            <a:r>
              <a:rPr sz="2000" b="1" spc="-20" dirty="0">
                <a:solidFill>
                  <a:srgbClr val="2F233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F233B"/>
                </a:solidFill>
                <a:latin typeface="Calibri"/>
                <a:cs typeface="Calibri"/>
              </a:rPr>
              <a:t>общеобразовательная</a:t>
            </a:r>
            <a:r>
              <a:rPr sz="2000" b="1" spc="-35" dirty="0">
                <a:solidFill>
                  <a:srgbClr val="2F233B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2F233B"/>
                </a:solidFill>
                <a:latin typeface="Calibri"/>
                <a:cs typeface="Calibri"/>
              </a:rPr>
              <a:t>школа»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7001" y="1993137"/>
            <a:ext cx="593153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i="1" spc="-5" dirty="0">
                <a:solidFill>
                  <a:srgbClr val="8063A1"/>
                </a:solidFill>
                <a:latin typeface="Monotype Corsiva"/>
                <a:cs typeface="Monotype Corsiva"/>
              </a:rPr>
              <a:t>«Практика</a:t>
            </a:r>
            <a:r>
              <a:rPr sz="4900" b="1" i="1" spc="-55" dirty="0">
                <a:solidFill>
                  <a:srgbClr val="8063A1"/>
                </a:solidFill>
                <a:latin typeface="Monotype Corsiva"/>
                <a:cs typeface="Monotype Corsiva"/>
              </a:rPr>
              <a:t> </a:t>
            </a:r>
            <a:r>
              <a:rPr sz="4900" b="1" i="1" spc="-5" dirty="0">
                <a:solidFill>
                  <a:srgbClr val="8063A1"/>
                </a:solidFill>
                <a:latin typeface="Monotype Corsiva"/>
                <a:cs typeface="Monotype Corsiva"/>
              </a:rPr>
              <a:t>наставника».</a:t>
            </a:r>
            <a:endParaRPr sz="4900">
              <a:latin typeface="Monotype Corsiva"/>
              <a:cs typeface="Monotype Corsiv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904" y="3788664"/>
            <a:ext cx="3959352" cy="23042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819" y="609600"/>
            <a:ext cx="8305800" cy="54864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1400" y="990600"/>
            <a:ext cx="256184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 err="1" smtClean="0">
                <a:latin typeface="Times New Roman"/>
                <a:cs typeface="Times New Roman"/>
              </a:rPr>
              <a:t>Оказан</a:t>
            </a:r>
            <a:r>
              <a:rPr lang="ru-RU" b="1" spc="-10" dirty="0" err="1" smtClean="0">
                <a:latin typeface="Times New Roman"/>
                <a:cs typeface="Times New Roman"/>
              </a:rPr>
              <a:t>ие</a:t>
            </a:r>
            <a:r>
              <a:rPr b="1" spc="-45" dirty="0" smtClean="0">
                <a:latin typeface="Times New Roman"/>
                <a:cs typeface="Times New Roman"/>
              </a:rPr>
              <a:t> </a:t>
            </a:r>
            <a:r>
              <a:rPr lang="ru-RU" b="1" spc="-45" dirty="0" smtClean="0">
                <a:latin typeface="Times New Roman"/>
                <a:cs typeface="Times New Roman"/>
              </a:rPr>
              <a:t>п</a:t>
            </a:r>
            <a:r>
              <a:rPr b="1" spc="-20" dirty="0" err="1" smtClean="0">
                <a:latin typeface="Times New Roman"/>
                <a:cs typeface="Times New Roman"/>
              </a:rPr>
              <a:t>омощ</a:t>
            </a:r>
            <a:r>
              <a:rPr lang="ru-RU" b="1" spc="-20" dirty="0" smtClean="0">
                <a:latin typeface="Times New Roman"/>
                <a:cs typeface="Times New Roman"/>
              </a:rPr>
              <a:t>и</a:t>
            </a:r>
            <a:endParaRPr b="1" spc="-2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949" y="1556765"/>
            <a:ext cx="6987540" cy="266446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428750">
              <a:lnSpc>
                <a:spcPts val="2890"/>
              </a:lnSpc>
              <a:spcBef>
                <a:spcPts val="185"/>
              </a:spcBef>
            </a:pPr>
            <a:r>
              <a:rPr sz="2800" spc="-5" dirty="0">
                <a:solidFill>
                  <a:srgbClr val="001F5F"/>
                </a:solidFill>
                <a:latin typeface="Verdana"/>
                <a:cs typeface="Verdana"/>
              </a:rPr>
              <a:t>-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" dirty="0">
                <a:latin typeface="Times New Roman"/>
                <a:cs typeface="Times New Roman"/>
              </a:rPr>
              <a:t>приобретении </a:t>
            </a:r>
            <a:r>
              <a:rPr sz="2400" dirty="0">
                <a:latin typeface="Times New Roman"/>
                <a:cs typeface="Times New Roman"/>
              </a:rPr>
              <a:t>практических </a:t>
            </a:r>
            <a:r>
              <a:rPr sz="2400" spc="-20" dirty="0">
                <a:latin typeface="Times New Roman"/>
                <a:cs typeface="Times New Roman"/>
              </a:rPr>
              <a:t>навыков,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необходимых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педагогической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работы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204"/>
              </a:spcBef>
              <a:buChar char="-"/>
              <a:tabLst>
                <a:tab pos="191135" algn="l"/>
                <a:tab pos="4544695" algn="l"/>
              </a:tabLst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выработке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умения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применять	</a:t>
            </a:r>
            <a:r>
              <a:rPr sz="2400" dirty="0">
                <a:latin typeface="Times New Roman"/>
                <a:cs typeface="Times New Roman"/>
              </a:rPr>
              <a:t>теоретические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46835" algn="l"/>
              </a:tabLst>
            </a:pPr>
            <a:r>
              <a:rPr sz="2400" spc="-5" dirty="0">
                <a:latin typeface="Times New Roman"/>
                <a:cs typeface="Times New Roman"/>
              </a:rPr>
              <a:t>знания </a:t>
            </a:r>
            <a:r>
              <a:rPr sz="2400" dirty="0">
                <a:latin typeface="Times New Roman"/>
                <a:cs typeface="Times New Roman"/>
              </a:rPr>
              <a:t>в	</a:t>
            </a:r>
            <a:r>
              <a:rPr sz="2400" spc="-10" dirty="0">
                <a:latin typeface="Times New Roman"/>
                <a:cs typeface="Times New Roman"/>
              </a:rPr>
              <a:t>практической </a:t>
            </a:r>
            <a:r>
              <a:rPr sz="2400" dirty="0">
                <a:latin typeface="Times New Roman"/>
                <a:cs typeface="Times New Roman"/>
              </a:rPr>
              <a:t>деятельности;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00"/>
              </a:spcBef>
              <a:buChar char="-"/>
              <a:tabLst>
                <a:tab pos="191135" algn="l"/>
                <a:tab pos="2395855" algn="l"/>
              </a:tabLst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приобретении	</a:t>
            </a:r>
            <a:r>
              <a:rPr sz="2400" dirty="0">
                <a:latin typeface="Times New Roman"/>
                <a:cs typeface="Times New Roman"/>
              </a:rPr>
              <a:t>опыта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освоению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разнообразных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современных </a:t>
            </a:r>
            <a:r>
              <a:rPr sz="2400" spc="-10" dirty="0">
                <a:latin typeface="Times New Roman"/>
                <a:cs typeface="Times New Roman"/>
              </a:rPr>
              <a:t>технологий обучения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развития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познавательной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деятельности </a:t>
            </a:r>
            <a:r>
              <a:rPr sz="2400" spc="-30" dirty="0">
                <a:latin typeface="Times New Roman"/>
                <a:cs typeface="Times New Roman"/>
              </a:rPr>
              <a:t>школьников.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4914" y="684021"/>
            <a:ext cx="6294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225" algn="l"/>
                <a:tab pos="2376170" algn="l"/>
                <a:tab pos="3612515" algn="l"/>
                <a:tab pos="4746625" algn="l"/>
                <a:tab pos="5089525" algn="l"/>
              </a:tabLst>
            </a:pPr>
            <a:r>
              <a:rPr sz="2400" spc="-6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аким	образ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м,	</a:t>
            </a:r>
            <a:r>
              <a:rPr sz="2400" spc="-1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исте</a:t>
            </a:r>
            <a:r>
              <a:rPr sz="2400" spc="-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а	ра</a:t>
            </a:r>
            <a:r>
              <a:rPr sz="2400" spc="-10" dirty="0">
                <a:latin typeface="Times New Roman"/>
                <a:cs typeface="Times New Roman"/>
              </a:rPr>
              <a:t>б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ты	с	м</a:t>
            </a:r>
            <a:r>
              <a:rPr sz="2400" spc="-35" dirty="0">
                <a:latin typeface="Times New Roman"/>
                <a:cs typeface="Times New Roman"/>
              </a:rPr>
              <a:t>о</a:t>
            </a:r>
            <a:r>
              <a:rPr sz="2400" spc="10" dirty="0">
                <a:latin typeface="Times New Roman"/>
                <a:cs typeface="Times New Roman"/>
              </a:rPr>
              <a:t>л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дым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6230" y="908050"/>
            <a:ext cx="353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 err="1">
                <a:latin typeface="Times New Roman"/>
                <a:cs typeface="Times New Roman"/>
              </a:rPr>
              <a:t>педагогом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способствов</a:t>
            </a:r>
            <a:r>
              <a:rPr lang="ru-RU" sz="2400" dirty="0" err="1" smtClean="0">
                <a:latin typeface="Times New Roman"/>
                <a:cs typeface="Times New Roman"/>
              </a:rPr>
              <a:t>ует</a:t>
            </a:r>
            <a:r>
              <a:rPr sz="240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3433" y="1681098"/>
            <a:ext cx="6707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5750" algn="l"/>
              </a:tabLst>
            </a:pPr>
            <a:r>
              <a:rPr sz="2400" spc="-5" dirty="0">
                <a:latin typeface="Times New Roman"/>
                <a:cs typeface="Times New Roman"/>
              </a:rPr>
              <a:t>адаптации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молодого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педагога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новым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условиям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6230" y="1900554"/>
            <a:ext cx="8204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труда;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433" y="2158110"/>
            <a:ext cx="2286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5750" algn="l"/>
              </a:tabLst>
            </a:pPr>
            <a:r>
              <a:rPr sz="2400" spc="-10" dirty="0">
                <a:latin typeface="Times New Roman"/>
                <a:cs typeface="Times New Roman"/>
              </a:rPr>
              <a:t>формированию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8434" y="2158110"/>
            <a:ext cx="4032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2485" algn="l"/>
                <a:tab pos="3874770" algn="l"/>
              </a:tabLst>
            </a:pP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60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	заинтер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анн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сти	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6230" y="2377566"/>
            <a:ext cx="9696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работе;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3433" y="2634818"/>
            <a:ext cx="5575300" cy="649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ts val="2455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5750" algn="l"/>
              </a:tabLst>
            </a:pPr>
            <a:r>
              <a:rPr sz="2400" spc="-5" dirty="0">
                <a:latin typeface="Times New Roman"/>
                <a:cs typeface="Times New Roman"/>
              </a:rPr>
              <a:t>получению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положительных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результатов;</a:t>
            </a:r>
            <a:endParaRPr sz="2400">
              <a:latin typeface="Times New Roman"/>
              <a:cs typeface="Times New Roman"/>
            </a:endParaRPr>
          </a:p>
          <a:p>
            <a:pPr marL="285115" indent="-273050">
              <a:lnSpc>
                <a:spcPts val="2455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5750" algn="l"/>
              </a:tabLst>
            </a:pPr>
            <a:r>
              <a:rPr sz="2400" dirty="0">
                <a:latin typeface="Times New Roman"/>
                <a:cs typeface="Times New Roman"/>
              </a:rPr>
              <a:t>развитию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педагогического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потенциала;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3433" y="3150489"/>
            <a:ext cx="6707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5750" algn="l"/>
                <a:tab pos="1809750" algn="l"/>
                <a:tab pos="4110990" algn="l"/>
                <a:tab pos="5241925" algn="l"/>
                <a:tab pos="5662930" algn="l"/>
              </a:tabLst>
            </a:pP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-50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данию	</a:t>
            </a: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да</a:t>
            </a:r>
            <a:r>
              <a:rPr sz="2400" spc="-55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огич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12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ой	ср</a:t>
            </a: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д</a:t>
            </a:r>
            <a:r>
              <a:rPr sz="2400" dirty="0">
                <a:latin typeface="Times New Roman"/>
                <a:cs typeface="Times New Roman"/>
              </a:rPr>
              <a:t>ы,	в	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spc="-25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рой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6230" y="3369945"/>
            <a:ext cx="5726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молодой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педагог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нашел</a:t>
            </a:r>
            <a:r>
              <a:rPr sz="2400" spc="-10" dirty="0">
                <a:latin typeface="Times New Roman"/>
                <a:cs typeface="Times New Roman"/>
              </a:rPr>
              <a:t> себя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востребован.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34340"/>
            <a:ext cx="8305800" cy="54864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56259" y="957453"/>
            <a:ext cx="3865245" cy="473206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113664">
              <a:lnSpc>
                <a:spcPct val="80000"/>
              </a:lnSpc>
              <a:spcBef>
                <a:spcPts val="459"/>
              </a:spcBef>
              <a:buFont typeface="Wingdings 2"/>
              <a:buChar char=""/>
              <a:tabLst>
                <a:tab pos="171450" algn="l"/>
              </a:tabLst>
            </a:pPr>
            <a:r>
              <a:rPr sz="1500" spc="-5" dirty="0">
                <a:latin typeface="Arial"/>
                <a:cs typeface="Arial"/>
              </a:rPr>
              <a:t>наставничество </a:t>
            </a:r>
            <a:r>
              <a:rPr sz="1500" spc="-10" dirty="0" err="1">
                <a:latin typeface="Arial"/>
                <a:cs typeface="Arial"/>
              </a:rPr>
              <a:t>помогает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10" dirty="0" err="1" smtClean="0">
                <a:latin typeface="Arial"/>
                <a:cs typeface="Arial"/>
              </a:rPr>
              <a:t>увидеть</a:t>
            </a:r>
            <a:r>
              <a:rPr sz="1500" spc="-10" dirty="0" smtClean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наметить </a:t>
            </a:r>
            <a:r>
              <a:rPr sz="1500" spc="-5" dirty="0">
                <a:latin typeface="Arial"/>
                <a:cs typeface="Arial"/>
              </a:rPr>
              <a:t>новые </a:t>
            </a:r>
            <a:r>
              <a:rPr sz="1500" dirty="0">
                <a:latin typeface="Arial"/>
                <a:cs typeface="Arial"/>
              </a:rPr>
              <a:t>перспективы в сфере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своей педагогической </a:t>
            </a:r>
            <a:r>
              <a:rPr sz="1500" spc="-10" dirty="0">
                <a:latin typeface="Arial"/>
                <a:cs typeface="Arial"/>
              </a:rPr>
              <a:t>деятельности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(Молодежь-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5" dirty="0" err="1">
                <a:latin typeface="Arial"/>
                <a:cs typeface="Arial"/>
              </a:rPr>
              <a:t>вдохновитель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 err="1" smtClean="0">
                <a:latin typeface="Arial"/>
                <a:cs typeface="Arial"/>
              </a:rPr>
              <a:t>идей</a:t>
            </a:r>
            <a:r>
              <a:rPr sz="1500" dirty="0">
                <a:latin typeface="Arial"/>
                <a:cs typeface="Arial"/>
              </a:rPr>
              <a:t>);</a:t>
            </a:r>
          </a:p>
          <a:p>
            <a:pPr marL="12700" marR="628015">
              <a:lnSpc>
                <a:spcPct val="80100"/>
              </a:lnSpc>
              <a:spcBef>
                <a:spcPts val="1245"/>
              </a:spcBef>
              <a:buFont typeface="Wingdings 2"/>
              <a:buChar char=""/>
              <a:tabLst>
                <a:tab pos="224790" algn="l"/>
              </a:tabLst>
            </a:pPr>
            <a:r>
              <a:rPr lang="ru-RU" sz="1500" dirty="0" smtClean="0">
                <a:latin typeface="Arial"/>
                <a:cs typeface="Arial"/>
              </a:rPr>
              <a:t>Наставник</a:t>
            </a:r>
            <a:r>
              <a:rPr sz="1500" dirty="0" smtClean="0">
                <a:latin typeface="Arial"/>
                <a:cs typeface="Arial"/>
              </a:rPr>
              <a:t> </a:t>
            </a:r>
            <a:r>
              <a:rPr sz="1500" spc="-5" dirty="0" err="1" smtClean="0">
                <a:latin typeface="Arial"/>
                <a:cs typeface="Arial"/>
              </a:rPr>
              <a:t>ощуща</a:t>
            </a:r>
            <a:r>
              <a:rPr lang="ru-RU" sz="1500" spc="-5" dirty="0" err="1" smtClean="0">
                <a:latin typeface="Arial"/>
                <a:cs typeface="Arial"/>
              </a:rPr>
              <a:t>ет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свой </a:t>
            </a:r>
            <a:r>
              <a:rPr sz="1500" dirty="0">
                <a:latin typeface="Arial"/>
                <a:cs typeface="Arial"/>
              </a:rPr>
              <a:t>вклад в </a:t>
            </a:r>
            <a:r>
              <a:rPr sz="1500" spc="-5" dirty="0">
                <a:latin typeface="Arial"/>
                <a:cs typeface="Arial"/>
              </a:rPr>
              <a:t>систему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профессиональной </a:t>
            </a:r>
            <a:r>
              <a:rPr sz="1500" spc="-5" dirty="0" err="1">
                <a:latin typeface="Arial"/>
                <a:cs typeface="Arial"/>
              </a:rPr>
              <a:t>адаптации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405" dirty="0" smtClean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коллеги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(«Сею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зерно </a:t>
            </a:r>
            <a:r>
              <a:rPr sz="1500" spc="-10" dirty="0">
                <a:latin typeface="Arial"/>
                <a:cs typeface="Arial"/>
              </a:rPr>
              <a:t>мудрости»);</a:t>
            </a:r>
            <a:endParaRPr sz="1500" dirty="0">
              <a:latin typeface="Arial"/>
              <a:cs typeface="Arial"/>
            </a:endParaRPr>
          </a:p>
          <a:p>
            <a:pPr marL="12700" marR="163195">
              <a:lnSpc>
                <a:spcPts val="1440"/>
              </a:lnSpc>
              <a:spcBef>
                <a:spcPts val="1235"/>
              </a:spcBef>
              <a:buFont typeface="Wingdings 2"/>
              <a:buChar char=""/>
              <a:tabLst>
                <a:tab pos="276225" algn="l"/>
                <a:tab pos="276860" algn="l"/>
              </a:tabLst>
            </a:pPr>
            <a:r>
              <a:rPr sz="1500" spc="-20" dirty="0">
                <a:latin typeface="Arial"/>
                <a:cs typeface="Arial"/>
              </a:rPr>
              <a:t>это </a:t>
            </a:r>
            <a:r>
              <a:rPr sz="1500" spc="-10" dirty="0">
                <a:latin typeface="Arial"/>
                <a:cs typeface="Arial"/>
              </a:rPr>
              <a:t>стимул</a:t>
            </a:r>
            <a:r>
              <a:rPr sz="1500" dirty="0">
                <a:latin typeface="Arial"/>
                <a:cs typeface="Arial"/>
              </a:rPr>
              <a:t> к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самосовершенствованию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(Учитель должен </a:t>
            </a:r>
            <a:r>
              <a:rPr sz="1500" spc="-15" dirty="0">
                <a:latin typeface="Arial"/>
                <a:cs typeface="Arial"/>
              </a:rPr>
              <a:t>«соответствовать»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возрасту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своих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подопечных);</a:t>
            </a:r>
            <a:endParaRPr sz="1500" dirty="0">
              <a:latin typeface="Arial"/>
              <a:cs typeface="Arial"/>
            </a:endParaRPr>
          </a:p>
          <a:p>
            <a:pPr marL="12700" marR="625475">
              <a:lnSpc>
                <a:spcPct val="80000"/>
              </a:lnSpc>
              <a:spcBef>
                <a:spcPts val="1260"/>
              </a:spcBef>
              <a:buFont typeface="Wingdings 2"/>
              <a:buChar char=""/>
              <a:tabLst>
                <a:tab pos="276225" algn="l"/>
                <a:tab pos="276860" algn="l"/>
              </a:tabLst>
            </a:pPr>
            <a:r>
              <a:rPr lang="ru-RU" sz="1500" dirty="0" smtClean="0">
                <a:latin typeface="Arial"/>
                <a:cs typeface="Arial"/>
              </a:rPr>
              <a:t>Наставник </a:t>
            </a:r>
            <a:r>
              <a:rPr sz="1500" dirty="0" err="1" smtClean="0">
                <a:latin typeface="Arial"/>
                <a:cs typeface="Arial"/>
              </a:rPr>
              <a:t>сам</a:t>
            </a:r>
            <a:r>
              <a:rPr sz="1500" spc="-20" dirty="0" smtClean="0">
                <a:latin typeface="Arial"/>
                <a:cs typeface="Arial"/>
              </a:rPr>
              <a:t> </a:t>
            </a:r>
            <a:r>
              <a:rPr sz="1500" spc="-10" dirty="0" err="1" smtClean="0">
                <a:latin typeface="Arial"/>
                <a:cs typeface="Arial"/>
              </a:rPr>
              <a:t>уч</a:t>
            </a:r>
            <a:r>
              <a:rPr lang="ru-RU" sz="1500" spc="-10" dirty="0" err="1" smtClean="0">
                <a:latin typeface="Arial"/>
                <a:cs typeface="Arial"/>
              </a:rPr>
              <a:t>ится</a:t>
            </a:r>
            <a:r>
              <a:rPr lang="ru-RU" sz="1500" spc="-10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у</a:t>
            </a:r>
            <a:r>
              <a:rPr sz="1500" spc="-25" dirty="0" smtClean="0">
                <a:latin typeface="Arial"/>
                <a:cs typeface="Arial"/>
              </a:rPr>
              <a:t> </a:t>
            </a:r>
            <a:r>
              <a:rPr lang="ru-RU" sz="1500" spc="-25" dirty="0" smtClean="0">
                <a:latin typeface="Arial"/>
                <a:cs typeface="Arial"/>
              </a:rPr>
              <a:t>молодых специалистов и</a:t>
            </a:r>
            <a:r>
              <a:rPr sz="1500" spc="-35" dirty="0" smtClean="0">
                <a:latin typeface="Arial"/>
                <a:cs typeface="Arial"/>
              </a:rPr>
              <a:t> </a:t>
            </a:r>
            <a:r>
              <a:rPr sz="1500" dirty="0" err="1" smtClean="0">
                <a:latin typeface="Arial"/>
                <a:cs typeface="Arial"/>
              </a:rPr>
              <a:t>расширя</a:t>
            </a:r>
            <a:r>
              <a:rPr lang="ru-RU" sz="1500" dirty="0" err="1" smtClean="0">
                <a:latin typeface="Arial"/>
                <a:cs typeface="Arial"/>
              </a:rPr>
              <a:t>ет</a:t>
            </a:r>
            <a:r>
              <a:rPr sz="1500" spc="-40" dirty="0" smtClean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свой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арсенал «современных» </a:t>
            </a:r>
            <a:r>
              <a:rPr sz="1500" dirty="0">
                <a:latin typeface="Arial"/>
                <a:cs typeface="Arial"/>
              </a:rPr>
              <a:t>навыков и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умений,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0" dirty="0" err="1" smtClean="0">
                <a:latin typeface="Arial"/>
                <a:cs typeface="Arial"/>
              </a:rPr>
              <a:t>осваива</a:t>
            </a:r>
            <a:r>
              <a:rPr lang="ru-RU" sz="1500" spc="-10" dirty="0" err="1" smtClean="0">
                <a:latin typeface="Arial"/>
                <a:cs typeface="Arial"/>
              </a:rPr>
              <a:t>ет</a:t>
            </a:r>
            <a:r>
              <a:rPr sz="1500" dirty="0" smtClean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современные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технологии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обучения,</a:t>
            </a:r>
            <a:r>
              <a:rPr sz="1500" dirty="0">
                <a:latin typeface="Arial"/>
                <a:cs typeface="Arial"/>
              </a:rPr>
              <a:t> стили</a:t>
            </a:r>
          </a:p>
          <a:p>
            <a:pPr marL="12700" marR="5080">
              <a:lnSpc>
                <a:spcPct val="80000"/>
              </a:lnSpc>
            </a:pPr>
            <a:r>
              <a:rPr sz="1500" spc="-5" dirty="0">
                <a:latin typeface="Arial"/>
                <a:cs typeface="Arial"/>
              </a:rPr>
              <a:t>профессиональной </a:t>
            </a:r>
            <a:r>
              <a:rPr sz="1500" spc="-10" dirty="0">
                <a:latin typeface="Arial"/>
                <a:cs typeface="Arial"/>
              </a:rPr>
              <a:t>деятельности,</a:t>
            </a:r>
            <a:r>
              <a:rPr sz="1500" spc="-5" dirty="0">
                <a:latin typeface="Arial"/>
                <a:cs typeface="Arial"/>
              </a:rPr>
              <a:t> (Чтобы </a:t>
            </a:r>
            <a:r>
              <a:rPr sz="1500" dirty="0">
                <a:latin typeface="Arial"/>
                <a:cs typeface="Arial"/>
              </a:rPr>
              <a:t> быть </a:t>
            </a:r>
            <a:r>
              <a:rPr sz="1500" spc="-10" dirty="0">
                <a:latin typeface="Arial"/>
                <a:cs typeface="Arial"/>
              </a:rPr>
              <a:t>детям </a:t>
            </a:r>
            <a:r>
              <a:rPr sz="1500" spc="-5" dirty="0">
                <a:latin typeface="Arial"/>
                <a:cs typeface="Arial"/>
              </a:rPr>
              <a:t>интересными </a:t>
            </a:r>
            <a:r>
              <a:rPr sz="1500" dirty="0">
                <a:latin typeface="Arial"/>
                <a:cs typeface="Arial"/>
              </a:rPr>
              <a:t>– мы </a:t>
            </a:r>
            <a:r>
              <a:rPr sz="1500" spc="-10" dirty="0">
                <a:latin typeface="Arial"/>
                <a:cs typeface="Arial"/>
              </a:rPr>
              <a:t>должны все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это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знать!!!)</a:t>
            </a:r>
            <a:endParaRPr sz="1500" dirty="0">
              <a:latin typeface="Arial"/>
              <a:cs typeface="Arial"/>
            </a:endParaRPr>
          </a:p>
          <a:p>
            <a:pPr marL="276225" indent="-264160">
              <a:lnSpc>
                <a:spcPts val="1620"/>
              </a:lnSpc>
              <a:spcBef>
                <a:spcPts val="890"/>
              </a:spcBef>
              <a:buFont typeface="Wingdings 2"/>
              <a:buChar char=""/>
              <a:tabLst>
                <a:tab pos="276225" algn="l"/>
                <a:tab pos="276860" algn="l"/>
              </a:tabLst>
            </a:pPr>
            <a:r>
              <a:rPr sz="1500" spc="-5" dirty="0">
                <a:latin typeface="Arial"/>
                <a:cs typeface="Arial"/>
              </a:rPr>
              <a:t>общение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-10" dirty="0">
                <a:latin typeface="Arial"/>
                <a:cs typeface="Arial"/>
              </a:rPr>
              <a:t> молодым </a:t>
            </a:r>
            <a:r>
              <a:rPr sz="1500" spc="-5" dirty="0">
                <a:latin typeface="Arial"/>
                <a:cs typeface="Arial"/>
              </a:rPr>
              <a:t>поколением:</a:t>
            </a:r>
            <a:endParaRPr sz="1500" dirty="0">
              <a:latin typeface="Arial"/>
              <a:cs typeface="Arial"/>
            </a:endParaRPr>
          </a:p>
          <a:p>
            <a:pPr marL="12700" marR="197485">
              <a:lnSpc>
                <a:spcPts val="1440"/>
              </a:lnSpc>
              <a:spcBef>
                <a:spcPts val="170"/>
              </a:spcBef>
            </a:pPr>
            <a:r>
              <a:rPr sz="1500" spc="-5" dirty="0">
                <a:latin typeface="Arial"/>
                <a:cs typeface="Arial"/>
              </a:rPr>
              <a:t>интересным, современным, креативным,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мобильным.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4836" y="705599"/>
            <a:ext cx="7025005" cy="532765"/>
            <a:chOff x="1354836" y="705599"/>
            <a:chExt cx="7025005" cy="53276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4836" y="705599"/>
              <a:ext cx="6848094" cy="46711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38871" y="705611"/>
              <a:ext cx="640842" cy="532638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60957" y="290830"/>
            <a:ext cx="65881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Verdana"/>
                <a:cs typeface="Verdana"/>
              </a:rPr>
              <a:t>Преимущества</a:t>
            </a:r>
            <a:r>
              <a:rPr sz="2800" b="1" spc="3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наставничества</a:t>
            </a:r>
            <a:r>
              <a:rPr sz="3200" b="1" spc="-5" dirty="0">
                <a:solidFill>
                  <a:srgbClr val="771F28"/>
                </a:solidFill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430011" y="999744"/>
            <a:ext cx="2857500" cy="4930140"/>
            <a:chOff x="5430011" y="999744"/>
            <a:chExt cx="2857500" cy="493014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0011" y="3142488"/>
              <a:ext cx="2714243" cy="278739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71743" y="999744"/>
              <a:ext cx="2715768" cy="2072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2136" y="2676905"/>
            <a:ext cx="5911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Verdana"/>
                <a:cs typeface="Verdana"/>
              </a:rPr>
              <a:t>Спасибо</a:t>
            </a:r>
            <a:r>
              <a:rPr sz="3600" b="1" spc="-45" dirty="0">
                <a:latin typeface="Verdana"/>
                <a:cs typeface="Verdana"/>
              </a:rPr>
              <a:t> </a:t>
            </a:r>
            <a:r>
              <a:rPr sz="3600" b="1" spc="-10" dirty="0">
                <a:latin typeface="Verdana"/>
                <a:cs typeface="Verdana"/>
              </a:rPr>
              <a:t>за</a:t>
            </a:r>
            <a:r>
              <a:rPr sz="3600" b="1" spc="-45" dirty="0">
                <a:latin typeface="Verdana"/>
                <a:cs typeface="Verdana"/>
              </a:rPr>
              <a:t> </a:t>
            </a:r>
            <a:r>
              <a:rPr sz="3600" b="1" spc="-5" dirty="0">
                <a:latin typeface="Verdana"/>
                <a:cs typeface="Verdana"/>
              </a:rPr>
              <a:t>внимание!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533400" y="1143000"/>
            <a:ext cx="8107426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latin typeface="Calibri"/>
                <a:cs typeface="Calibri"/>
              </a:rPr>
              <a:t>«…Как</a:t>
            </a:r>
            <a:r>
              <a:rPr sz="3600" b="1" i="1" spc="-30" dirty="0">
                <a:latin typeface="Calibri"/>
                <a:cs typeface="Calibri"/>
              </a:rPr>
              <a:t> </a:t>
            </a:r>
            <a:r>
              <a:rPr sz="3600" b="1" i="1" dirty="0">
                <a:latin typeface="Calibri"/>
                <a:cs typeface="Calibri"/>
              </a:rPr>
              <a:t>бы</a:t>
            </a:r>
            <a:r>
              <a:rPr sz="3600" b="1" i="1" spc="-10" dirty="0">
                <a:latin typeface="Calibri"/>
                <a:cs typeface="Calibri"/>
              </a:rPr>
              <a:t> человек</a:t>
            </a:r>
            <a:r>
              <a:rPr sz="3600" b="1" i="1" spc="-15" dirty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успешно</a:t>
            </a:r>
            <a:r>
              <a:rPr sz="3600" b="1" i="1" spc="-10" dirty="0">
                <a:latin typeface="Calibri"/>
                <a:cs typeface="Calibri"/>
              </a:rPr>
              <a:t> </a:t>
            </a:r>
            <a:r>
              <a:rPr sz="3600" b="1" i="1" dirty="0" err="1">
                <a:latin typeface="Calibri"/>
                <a:cs typeface="Calibri"/>
              </a:rPr>
              <a:t>не</a:t>
            </a:r>
            <a:r>
              <a:rPr sz="3600" b="1" i="1" spc="-10" dirty="0">
                <a:latin typeface="Calibri"/>
                <a:cs typeface="Calibri"/>
              </a:rPr>
              <a:t> </a:t>
            </a:r>
            <a:r>
              <a:rPr sz="3600" b="1" i="1" spc="-5" dirty="0" err="1" smtClean="0">
                <a:latin typeface="Calibri"/>
                <a:cs typeface="Calibri"/>
              </a:rPr>
              <a:t>закончил</a:t>
            </a:r>
            <a:r>
              <a:rPr lang="ru-RU" sz="3600" b="1" i="1" spc="-5" dirty="0" smtClean="0">
                <a:latin typeface="Calibri"/>
                <a:cs typeface="Calibri"/>
              </a:rPr>
              <a:t> </a:t>
            </a:r>
            <a:r>
              <a:rPr sz="3600" b="1" i="1" dirty="0" err="1" smtClean="0">
                <a:latin typeface="Calibri"/>
                <a:cs typeface="Calibri"/>
              </a:rPr>
              <a:t>педагогический</a:t>
            </a:r>
            <a:r>
              <a:rPr sz="3600" b="1" i="1" dirty="0" smtClean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вуз, </a:t>
            </a:r>
            <a:r>
              <a:rPr sz="3600" b="1" i="1" spc="-10" dirty="0">
                <a:latin typeface="Calibri"/>
                <a:cs typeface="Calibri"/>
              </a:rPr>
              <a:t>как </a:t>
            </a:r>
            <a:r>
              <a:rPr sz="3600" b="1" i="1" dirty="0">
                <a:latin typeface="Calibri"/>
                <a:cs typeface="Calibri"/>
              </a:rPr>
              <a:t>бы </a:t>
            </a:r>
            <a:r>
              <a:rPr sz="3600" b="1" i="1" spc="-5" dirty="0">
                <a:latin typeface="Calibri"/>
                <a:cs typeface="Calibri"/>
              </a:rPr>
              <a:t>он </a:t>
            </a:r>
            <a:r>
              <a:rPr sz="3600" b="1" i="1" dirty="0">
                <a:latin typeface="Calibri"/>
                <a:cs typeface="Calibri"/>
              </a:rPr>
              <a:t>не </a:t>
            </a:r>
            <a:r>
              <a:rPr sz="3600" b="1" i="1" spc="-5" dirty="0">
                <a:latin typeface="Calibri"/>
                <a:cs typeface="Calibri"/>
              </a:rPr>
              <a:t>был </a:t>
            </a:r>
            <a:r>
              <a:rPr sz="3600" b="1" i="1" dirty="0">
                <a:latin typeface="Calibri"/>
                <a:cs typeface="Calibri"/>
              </a:rPr>
              <a:t>талантлив, </a:t>
            </a:r>
            <a:r>
              <a:rPr sz="3600" b="1" i="1" spc="5" dirty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если </a:t>
            </a:r>
            <a:r>
              <a:rPr sz="3600" b="1" i="1" dirty="0">
                <a:latin typeface="Calibri"/>
                <a:cs typeface="Calibri"/>
              </a:rPr>
              <a:t>не </a:t>
            </a:r>
            <a:r>
              <a:rPr sz="3600" b="1" i="1" spc="-5" dirty="0">
                <a:latin typeface="Calibri"/>
                <a:cs typeface="Calibri"/>
              </a:rPr>
              <a:t>будет учиться </a:t>
            </a:r>
            <a:r>
              <a:rPr sz="3600" b="1" i="1" dirty="0">
                <a:latin typeface="Calibri"/>
                <a:cs typeface="Calibri"/>
              </a:rPr>
              <a:t>на </a:t>
            </a:r>
            <a:r>
              <a:rPr sz="3600" b="1" i="1" spc="-5" dirty="0">
                <a:latin typeface="Calibri"/>
                <a:cs typeface="Calibri"/>
              </a:rPr>
              <a:t>опыте, никогда </a:t>
            </a:r>
            <a:r>
              <a:rPr sz="3600" b="1" i="1" dirty="0">
                <a:latin typeface="Calibri"/>
                <a:cs typeface="Calibri"/>
              </a:rPr>
              <a:t>не </a:t>
            </a:r>
            <a:r>
              <a:rPr sz="3600" b="1" i="1" spc="-5" dirty="0">
                <a:latin typeface="Calibri"/>
                <a:cs typeface="Calibri"/>
              </a:rPr>
              <a:t>будет </a:t>
            </a:r>
            <a:r>
              <a:rPr sz="3600" b="1" i="1" spc="-305" dirty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хорошим</a:t>
            </a:r>
            <a:r>
              <a:rPr sz="3600" b="1" i="1" spc="-45" dirty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педагогом,</a:t>
            </a:r>
            <a:r>
              <a:rPr sz="3600" b="1" i="1" spc="-35" dirty="0">
                <a:latin typeface="Calibri"/>
                <a:cs typeface="Calibri"/>
              </a:rPr>
              <a:t> </a:t>
            </a:r>
            <a:r>
              <a:rPr sz="3600" b="1" i="1" dirty="0">
                <a:latin typeface="Calibri"/>
                <a:cs typeface="Calibri"/>
              </a:rPr>
              <a:t>я</a:t>
            </a:r>
            <a:r>
              <a:rPr sz="3600" b="1" i="1" spc="5" dirty="0">
                <a:latin typeface="Calibri"/>
                <a:cs typeface="Calibri"/>
              </a:rPr>
              <a:t> </a:t>
            </a:r>
            <a:r>
              <a:rPr sz="3600" b="1" i="1" dirty="0">
                <a:latin typeface="Calibri"/>
                <a:cs typeface="Calibri"/>
              </a:rPr>
              <a:t>сам</a:t>
            </a:r>
            <a:r>
              <a:rPr sz="3600" b="1" i="1" spc="-20" dirty="0">
                <a:latin typeface="Calibri"/>
                <a:cs typeface="Calibri"/>
              </a:rPr>
              <a:t> </a:t>
            </a:r>
            <a:r>
              <a:rPr sz="3600" b="1" i="1" spc="-5" dirty="0">
                <a:latin typeface="Calibri"/>
                <a:cs typeface="Calibri"/>
              </a:rPr>
              <a:t>учился </a:t>
            </a:r>
            <a:r>
              <a:rPr sz="3600" b="1" i="1" dirty="0">
                <a:latin typeface="Calibri"/>
                <a:cs typeface="Calibri"/>
              </a:rPr>
              <a:t>у</a:t>
            </a:r>
            <a:r>
              <a:rPr sz="3600" b="1" i="1" spc="-5" dirty="0">
                <a:latin typeface="Calibri"/>
                <a:cs typeface="Calibri"/>
              </a:rPr>
              <a:t> </a:t>
            </a:r>
            <a:r>
              <a:rPr sz="3600" b="1" i="1" spc="-5" dirty="0" err="1">
                <a:latin typeface="Calibri"/>
                <a:cs typeface="Calibri"/>
              </a:rPr>
              <a:t>более</a:t>
            </a:r>
            <a:r>
              <a:rPr sz="3600" b="1" i="1" spc="-10" dirty="0">
                <a:latin typeface="Calibri"/>
                <a:cs typeface="Calibri"/>
              </a:rPr>
              <a:t> </a:t>
            </a:r>
            <a:r>
              <a:rPr sz="3600" b="1" i="1" spc="-5" dirty="0" err="1" smtClean="0">
                <a:latin typeface="Calibri"/>
                <a:cs typeface="Calibri"/>
              </a:rPr>
              <a:t>опытных</a:t>
            </a:r>
            <a:r>
              <a:rPr lang="ru-RU" sz="3600" b="1" i="1" spc="-5" dirty="0" smtClean="0">
                <a:latin typeface="Calibri"/>
                <a:cs typeface="Calibri"/>
              </a:rPr>
              <a:t> </a:t>
            </a:r>
            <a:r>
              <a:rPr sz="3600" b="1" i="1" dirty="0" err="1" smtClean="0">
                <a:latin typeface="Calibri"/>
                <a:cs typeface="Calibri"/>
              </a:rPr>
              <a:t>педагогов</a:t>
            </a:r>
            <a:r>
              <a:rPr sz="3600" b="1" i="1" dirty="0">
                <a:latin typeface="Calibri"/>
                <a:cs typeface="Calibri"/>
              </a:rPr>
              <a:t>…"</a:t>
            </a:r>
            <a:endParaRPr sz="3600" dirty="0">
              <a:latin typeface="Calibri"/>
              <a:cs typeface="Calibri"/>
            </a:endParaRPr>
          </a:p>
          <a:p>
            <a:pPr marL="2830830">
              <a:lnSpc>
                <a:spcPct val="100000"/>
              </a:lnSpc>
              <a:spcBef>
                <a:spcPts val="5"/>
              </a:spcBef>
            </a:pPr>
            <a:r>
              <a:rPr sz="3600" b="1" dirty="0">
                <a:latin typeface="Calibri"/>
                <a:cs typeface="Calibri"/>
              </a:rPr>
              <a:t>А.С.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Макаренко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64108" y="1475244"/>
            <a:ext cx="1054100" cy="511809"/>
            <a:chOff x="864108" y="1475244"/>
            <a:chExt cx="1054100" cy="5118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4108" y="1475244"/>
              <a:ext cx="962405" cy="5112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0952" y="1475244"/>
              <a:ext cx="396989" cy="511289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108" y="2097036"/>
            <a:ext cx="1251966" cy="5112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17549" y="1494109"/>
            <a:ext cx="7311390" cy="29251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430"/>
              </a:spcBef>
            </a:pPr>
            <a:r>
              <a:rPr sz="1800" b="1" spc="-5" dirty="0">
                <a:solidFill>
                  <a:srgbClr val="50131B"/>
                </a:solidFill>
                <a:latin typeface="Verdana"/>
                <a:cs typeface="Verdana"/>
              </a:rPr>
              <a:t>Цель:</a:t>
            </a:r>
            <a:r>
              <a:rPr sz="1800" b="1" spc="120" dirty="0">
                <a:solidFill>
                  <a:srgbClr val="50131B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создание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организационно-методических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условий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для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успешной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Times New Roman"/>
                <a:cs typeface="Times New Roman"/>
              </a:rPr>
              <a:t>адаптации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молодого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специалиста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условиях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современной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школы.</a:t>
            </a:r>
            <a:endParaRPr sz="1800" dirty="0">
              <a:latin typeface="Times New Roman"/>
              <a:cs typeface="Times New Roman"/>
            </a:endParaRPr>
          </a:p>
          <a:p>
            <a:pPr marL="90170">
              <a:lnSpc>
                <a:spcPts val="2135"/>
              </a:lnSpc>
              <a:spcBef>
                <a:spcPts val="250"/>
              </a:spcBef>
            </a:pPr>
            <a:r>
              <a:rPr sz="1800" b="1" spc="-5" dirty="0">
                <a:solidFill>
                  <a:srgbClr val="50131B"/>
                </a:solidFill>
                <a:latin typeface="Verdana"/>
                <a:cs typeface="Verdana"/>
              </a:rPr>
              <a:t>Задачи</a:t>
            </a:r>
            <a:r>
              <a:rPr sz="1800" b="1" spc="-5" dirty="0">
                <a:solidFill>
                  <a:srgbClr val="006FC0"/>
                </a:solidFill>
                <a:latin typeface="Verdana"/>
                <a:cs typeface="Verdana"/>
              </a:rPr>
              <a:t>:</a:t>
            </a:r>
            <a:endParaRPr sz="1800" dirty="0">
              <a:latin typeface="Verdana"/>
              <a:cs typeface="Verdana"/>
            </a:endParaRPr>
          </a:p>
          <a:p>
            <a:pPr marL="12700" marR="5715">
              <a:lnSpc>
                <a:spcPts val="2160"/>
              </a:lnSpc>
              <a:spcBef>
                <a:spcPts val="50"/>
              </a:spcBef>
              <a:buFont typeface="Arial"/>
              <a:buChar char="•"/>
              <a:tabLst>
                <a:tab pos="149860" algn="l"/>
                <a:tab pos="2075814" algn="l"/>
                <a:tab pos="4171950" algn="l"/>
                <a:tab pos="6528434" algn="l"/>
              </a:tabLst>
            </a:pPr>
            <a:r>
              <a:rPr lang="ru-RU" sz="1800" spc="-5" dirty="0" smtClean="0">
                <a:latin typeface="Times New Roman"/>
                <a:cs typeface="Times New Roman"/>
              </a:rPr>
              <a:t>П</a:t>
            </a:r>
            <a:r>
              <a:rPr sz="1800" spc="-5" dirty="0" err="1" smtClean="0">
                <a:latin typeface="Times New Roman"/>
                <a:cs typeface="Times New Roman"/>
              </a:rPr>
              <a:t>р</a:t>
            </a:r>
            <a:r>
              <a:rPr sz="1800" spc="-10" dirty="0" err="1" smtClean="0">
                <a:latin typeface="Times New Roman"/>
                <a:cs typeface="Times New Roman"/>
              </a:rPr>
              <a:t>и</a:t>
            </a:r>
            <a:r>
              <a:rPr sz="1800" spc="-5" dirty="0" err="1" smtClean="0">
                <a:latin typeface="Times New Roman"/>
                <a:cs typeface="Times New Roman"/>
              </a:rPr>
              <a:t>вит</a:t>
            </a:r>
            <a:r>
              <a:rPr sz="1800" dirty="0" err="1" smtClean="0">
                <a:latin typeface="Times New Roman"/>
                <a:cs typeface="Times New Roman"/>
              </a:rPr>
              <a:t>ь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sz="1800" dirty="0" err="1" smtClean="0">
                <a:latin typeface="Times New Roman"/>
                <a:cs typeface="Times New Roman"/>
              </a:rPr>
              <a:t>м</a:t>
            </a:r>
            <a:r>
              <a:rPr sz="1800" spc="-25" dirty="0" err="1" smtClean="0">
                <a:latin typeface="Times New Roman"/>
                <a:cs typeface="Times New Roman"/>
              </a:rPr>
              <a:t>о</a:t>
            </a:r>
            <a:r>
              <a:rPr sz="1800" spc="-15" dirty="0" err="1" smtClean="0">
                <a:latin typeface="Times New Roman"/>
                <a:cs typeface="Times New Roman"/>
              </a:rPr>
              <a:t>л</a:t>
            </a:r>
            <a:r>
              <a:rPr sz="1800" spc="-50" dirty="0" err="1" smtClean="0">
                <a:latin typeface="Times New Roman"/>
                <a:cs typeface="Times New Roman"/>
              </a:rPr>
              <a:t>о</a:t>
            </a:r>
            <a:r>
              <a:rPr sz="1800" dirty="0" err="1" smtClean="0">
                <a:latin typeface="Times New Roman"/>
                <a:cs typeface="Times New Roman"/>
              </a:rPr>
              <a:t>д</a:t>
            </a:r>
            <a:r>
              <a:rPr sz="1800" spc="-40" dirty="0" err="1" smtClean="0">
                <a:latin typeface="Times New Roman"/>
                <a:cs typeface="Times New Roman"/>
              </a:rPr>
              <a:t>о</a:t>
            </a:r>
            <a:r>
              <a:rPr sz="1800" spc="-15" dirty="0" err="1" smtClean="0">
                <a:latin typeface="Times New Roman"/>
                <a:cs typeface="Times New Roman"/>
              </a:rPr>
              <a:t>м</a:t>
            </a:r>
            <a:r>
              <a:rPr sz="1800" dirty="0" err="1" smtClean="0">
                <a:latin typeface="Times New Roman"/>
                <a:cs typeface="Times New Roman"/>
              </a:rPr>
              <a:t>у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sz="1800" dirty="0" err="1" smtClean="0">
                <a:latin typeface="Times New Roman"/>
                <a:cs typeface="Times New Roman"/>
              </a:rPr>
              <a:t>сп</a:t>
            </a:r>
            <a:r>
              <a:rPr sz="1800" spc="-10" dirty="0" err="1" smtClean="0">
                <a:latin typeface="Times New Roman"/>
                <a:cs typeface="Times New Roman"/>
              </a:rPr>
              <a:t>е</a:t>
            </a:r>
            <a:r>
              <a:rPr sz="1800" spc="-5" dirty="0" err="1" smtClean="0">
                <a:latin typeface="Times New Roman"/>
                <a:cs typeface="Times New Roman"/>
              </a:rPr>
              <a:t>ц</a:t>
            </a:r>
            <a:r>
              <a:rPr sz="1800" spc="-10" dirty="0" err="1" smtClean="0">
                <a:latin typeface="Times New Roman"/>
                <a:cs typeface="Times New Roman"/>
              </a:rPr>
              <a:t>и</a:t>
            </a:r>
            <a:r>
              <a:rPr sz="1800" spc="10" dirty="0" err="1" smtClean="0">
                <a:latin typeface="Times New Roman"/>
                <a:cs typeface="Times New Roman"/>
              </a:rPr>
              <a:t>а</a:t>
            </a:r>
            <a:r>
              <a:rPr sz="1800" dirty="0" err="1" smtClean="0">
                <a:latin typeface="Times New Roman"/>
                <a:cs typeface="Times New Roman"/>
              </a:rPr>
              <a:t>лис</a:t>
            </a:r>
            <a:r>
              <a:rPr sz="1800" spc="-30" dirty="0" err="1" smtClean="0">
                <a:latin typeface="Times New Roman"/>
                <a:cs typeface="Times New Roman"/>
              </a:rPr>
              <a:t>т</a:t>
            </a:r>
            <a:r>
              <a:rPr sz="1800" dirty="0" err="1" smtClean="0">
                <a:latin typeface="Times New Roman"/>
                <a:cs typeface="Times New Roman"/>
              </a:rPr>
              <a:t>у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sz="1800" spc="-5" dirty="0" err="1" smtClean="0">
                <a:latin typeface="Times New Roman"/>
                <a:cs typeface="Times New Roman"/>
              </a:rPr>
              <a:t>и</a:t>
            </a:r>
            <a:r>
              <a:rPr sz="1800" spc="-10" dirty="0" err="1" smtClean="0">
                <a:latin typeface="Times New Roman"/>
                <a:cs typeface="Times New Roman"/>
              </a:rPr>
              <a:t>нт</a:t>
            </a:r>
            <a:r>
              <a:rPr sz="1800" dirty="0" err="1" smtClean="0">
                <a:latin typeface="Times New Roman"/>
                <a:cs typeface="Times New Roman"/>
              </a:rPr>
              <a:t>ер</a:t>
            </a:r>
            <a:r>
              <a:rPr sz="1800" spc="55" dirty="0" err="1" smtClean="0">
                <a:latin typeface="Times New Roman"/>
                <a:cs typeface="Times New Roman"/>
              </a:rPr>
              <a:t>е</a:t>
            </a:r>
            <a:r>
              <a:rPr sz="1800" dirty="0" err="1" smtClean="0">
                <a:latin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sz="1800" cap="small" spc="-95" dirty="0" smtClean="0">
                <a:latin typeface="Times New Roman"/>
                <a:cs typeface="Times New Roman"/>
              </a:rPr>
              <a:t>к</a:t>
            </a:r>
            <a:r>
              <a:rPr sz="1800" spc="-90" dirty="0" smtClean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педагогической </a:t>
            </a:r>
            <a:r>
              <a:rPr sz="1800" dirty="0">
                <a:latin typeface="Times New Roman"/>
                <a:cs typeface="Times New Roman"/>
              </a:rPr>
              <a:t>деятельности и закрепить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учителя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образовательной </a:t>
            </a:r>
            <a:r>
              <a:rPr sz="1800" spc="-5" dirty="0">
                <a:latin typeface="Times New Roman"/>
                <a:cs typeface="Times New Roman"/>
              </a:rPr>
              <a:t> организации;</a:t>
            </a:r>
            <a:endParaRPr sz="1800" dirty="0">
              <a:latin typeface="Times New Roman"/>
              <a:cs typeface="Times New Roman"/>
            </a:endParaRPr>
          </a:p>
          <a:p>
            <a:pPr marL="12700" marR="690880">
              <a:lnSpc>
                <a:spcPts val="2160"/>
              </a:lnSpc>
              <a:buFont typeface="Arial"/>
              <a:buChar char="•"/>
              <a:tabLst>
                <a:tab pos="148590" algn="l"/>
              </a:tabLst>
            </a:pPr>
            <a:r>
              <a:rPr sz="1800" spc="-10" dirty="0">
                <a:latin typeface="Times New Roman"/>
                <a:cs typeface="Times New Roman"/>
              </a:rPr>
              <a:t>удовлетворить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потребность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молодого</a:t>
            </a:r>
            <a:r>
              <a:rPr sz="1800" dirty="0">
                <a:latin typeface="Times New Roman"/>
                <a:cs typeface="Times New Roman"/>
              </a:rPr>
              <a:t> специалиста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непрерывном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образовании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оказании им </a:t>
            </a:r>
            <a:r>
              <a:rPr sz="1800" spc="-10" dirty="0">
                <a:latin typeface="Times New Roman"/>
                <a:cs typeface="Times New Roman"/>
              </a:rPr>
              <a:t>помощи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преодолении </a:t>
            </a:r>
            <a:r>
              <a:rPr sz="1800" spc="-5" dirty="0">
                <a:latin typeface="Times New Roman"/>
                <a:cs typeface="Times New Roman"/>
              </a:rPr>
              <a:t>различных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затруднений;</a:t>
            </a:r>
            <a:endParaRPr sz="1800" dirty="0">
              <a:latin typeface="Times New Roman"/>
              <a:cs typeface="Times New Roman"/>
            </a:endParaRPr>
          </a:p>
          <a:p>
            <a:pPr marL="147955" indent="-135890">
              <a:lnSpc>
                <a:spcPts val="2090"/>
              </a:lnSpc>
              <a:buFont typeface="Arial"/>
              <a:buChar char="•"/>
              <a:tabLst>
                <a:tab pos="148590" algn="l"/>
              </a:tabLst>
            </a:pPr>
            <a:r>
              <a:rPr sz="1800" spc="-20" dirty="0">
                <a:latin typeface="Times New Roman"/>
                <a:cs typeface="Times New Roman"/>
              </a:rPr>
              <a:t>помочь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внедрить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современные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подходы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передовые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педагогические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технологии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образовательный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процесс.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589532" y="605040"/>
            <a:ext cx="6630670" cy="767715"/>
            <a:chOff x="1589532" y="605040"/>
            <a:chExt cx="6630670" cy="76771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9532" y="605040"/>
              <a:ext cx="631698" cy="40156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48612" y="605040"/>
              <a:ext cx="6371082" cy="40156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93264" y="970800"/>
              <a:ext cx="4719066" cy="401561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765173" y="292353"/>
            <a:ext cx="61772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 marR="5080" indent="-904240">
              <a:lnSpc>
                <a:spcPct val="100000"/>
              </a:lnSpc>
              <a:spcBef>
                <a:spcPts val="100"/>
              </a:spcBef>
              <a:tabLst>
                <a:tab pos="1097280" algn="l"/>
              </a:tabLst>
            </a:pPr>
            <a:r>
              <a:rPr b="1" spc="-5" dirty="0">
                <a:latin typeface="Verdana"/>
                <a:cs typeface="Verdana"/>
              </a:rPr>
              <a:t>Цель		</a:t>
            </a:r>
            <a:r>
              <a:rPr b="1" dirty="0">
                <a:latin typeface="Verdana"/>
                <a:cs typeface="Verdana"/>
              </a:rPr>
              <a:t>и </a:t>
            </a:r>
            <a:r>
              <a:rPr b="1" spc="-5" dirty="0">
                <a:latin typeface="Verdana"/>
                <a:cs typeface="Verdana"/>
              </a:rPr>
              <a:t>основные задачи работы </a:t>
            </a:r>
            <a:r>
              <a:rPr b="1" dirty="0">
                <a:latin typeface="Verdana"/>
                <a:cs typeface="Verdana"/>
              </a:rPr>
              <a:t>с </a:t>
            </a:r>
            <a:r>
              <a:rPr b="1" spc="-810" dirty="0">
                <a:latin typeface="Verdana"/>
                <a:cs typeface="Verdana"/>
              </a:rPr>
              <a:t> </a:t>
            </a:r>
            <a:r>
              <a:rPr b="1" spc="-10" dirty="0">
                <a:latin typeface="Verdana"/>
                <a:cs typeface="Verdana"/>
              </a:rPr>
              <a:t>молодым</a:t>
            </a:r>
            <a:r>
              <a:rPr b="1" spc="5" dirty="0">
                <a:latin typeface="Verdana"/>
                <a:cs typeface="Verdana"/>
              </a:rPr>
              <a:t> </a:t>
            </a:r>
            <a:r>
              <a:rPr b="1" spc="-5" dirty="0">
                <a:latin typeface="Verdana"/>
                <a:cs typeface="Verdana"/>
              </a:rPr>
              <a:t>специалистом.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740407"/>
            <a:ext cx="2404872" cy="163220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98348" y="1764792"/>
            <a:ext cx="2260600" cy="1487805"/>
          </a:xfrm>
          <a:prstGeom prst="rect">
            <a:avLst/>
          </a:prstGeom>
          <a:solidFill>
            <a:srgbClr val="1B577B"/>
          </a:solidFill>
          <a:ln w="42672">
            <a:solidFill>
              <a:srgbClr val="FFFF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31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endParaRPr sz="2400">
              <a:latin typeface="Verdana"/>
              <a:cs typeface="Verdana"/>
            </a:endParaRPr>
          </a:p>
          <a:p>
            <a:pPr marL="291465" marR="285750" indent="1270" algn="ctr">
              <a:lnSpc>
                <a:spcPts val="2590"/>
              </a:lnSpc>
              <a:spcBef>
                <a:spcPts val="185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расскажу,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ты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сл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ш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й!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39439" y="1690116"/>
            <a:ext cx="2406395" cy="16443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14116" y="1714500"/>
            <a:ext cx="2261870" cy="1499870"/>
          </a:xfrm>
          <a:prstGeom prst="rect">
            <a:avLst/>
          </a:prstGeom>
          <a:solidFill>
            <a:srgbClr val="2C1F6C"/>
          </a:solidFill>
          <a:ln w="42672">
            <a:solidFill>
              <a:srgbClr val="FFFFFF"/>
            </a:solidFill>
          </a:ln>
        </p:spPr>
        <p:txBody>
          <a:bodyPr vert="horz" wrap="square" lIns="0" tIns="210185" rIns="0" bIns="0" rtlCol="0">
            <a:spAutoFit/>
          </a:bodyPr>
          <a:lstStyle/>
          <a:p>
            <a:pPr marL="330835" marR="323850" algn="ctr">
              <a:lnSpc>
                <a:spcPts val="2590"/>
              </a:lnSpc>
              <a:spcBef>
                <a:spcPts val="1655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покажу,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ты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смо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ри!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96940" y="1761744"/>
            <a:ext cx="2720340" cy="150113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071615" y="1786127"/>
            <a:ext cx="2575560" cy="1356360"/>
          </a:xfrm>
          <a:prstGeom prst="rect">
            <a:avLst/>
          </a:prstGeom>
          <a:solidFill>
            <a:srgbClr val="5C225C"/>
          </a:solidFill>
          <a:ln w="42671">
            <a:solidFill>
              <a:srgbClr val="FFFFFF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638175" marR="629285" indent="-3175" algn="ctr">
              <a:lnSpc>
                <a:spcPts val="2590"/>
              </a:lnSpc>
              <a:spcBef>
                <a:spcPts val="64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Давай,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сде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аем 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вместе!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4340" y="3755135"/>
            <a:ext cx="2404872" cy="150113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09016" y="3779520"/>
            <a:ext cx="2260600" cy="1356360"/>
          </a:xfrm>
          <a:prstGeom prst="rect">
            <a:avLst/>
          </a:prstGeom>
          <a:solidFill>
            <a:srgbClr val="4E242C"/>
          </a:solidFill>
          <a:ln w="42672">
            <a:solidFill>
              <a:srgbClr val="FFFFFF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371475" marR="363855" indent="-1270" algn="ctr">
              <a:lnSpc>
                <a:spcPts val="2590"/>
              </a:lnSpc>
              <a:spcBef>
                <a:spcPts val="1485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Сделай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сам-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я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дск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жу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39439" y="3761232"/>
            <a:ext cx="2726436" cy="1551432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14116" y="3785615"/>
            <a:ext cx="2581910" cy="1407160"/>
          </a:xfrm>
          <a:prstGeom prst="rect">
            <a:avLst/>
          </a:prstGeom>
          <a:solidFill>
            <a:srgbClr val="413625"/>
          </a:solidFill>
          <a:ln w="42672">
            <a:solidFill>
              <a:srgbClr val="FFFFFF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323850" marR="165735" algn="ctr">
              <a:lnSpc>
                <a:spcPts val="2160"/>
              </a:lnSpc>
              <a:spcBef>
                <a:spcPts val="1850"/>
              </a:spcBef>
              <a:tabLst>
                <a:tab pos="1723389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Объясни,	что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и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почему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ты</a:t>
            </a:r>
            <a:endParaRPr sz="2000">
              <a:latin typeface="Verdana"/>
              <a:cs typeface="Verdana"/>
            </a:endParaRPr>
          </a:p>
          <a:p>
            <a:pPr marL="151130" algn="ctr">
              <a:lnSpc>
                <a:spcPts val="2570"/>
              </a:lnSpc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делал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!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38960" y="949528"/>
            <a:ext cx="53943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Модель</a:t>
            </a:r>
            <a:r>
              <a:rPr spc="15" dirty="0"/>
              <a:t> </a:t>
            </a:r>
            <a:r>
              <a:rPr spc="-10" dirty="0"/>
              <a:t>работы</a:t>
            </a:r>
            <a:r>
              <a:rPr dirty="0"/>
              <a:t> с</a:t>
            </a:r>
            <a:r>
              <a:rPr spc="-10" dirty="0"/>
              <a:t> </a:t>
            </a:r>
            <a:r>
              <a:rPr spc="-20" dirty="0"/>
              <a:t>молодым</a:t>
            </a:r>
            <a:r>
              <a:rPr spc="10" dirty="0"/>
              <a:t> </a:t>
            </a:r>
            <a:r>
              <a:rPr spc="-10" dirty="0"/>
              <a:t>специалистом</a:t>
            </a:r>
          </a:p>
        </p:txBody>
      </p:sp>
      <p:sp>
        <p:nvSpPr>
          <p:cNvPr id="13" name="object 13"/>
          <p:cNvSpPr/>
          <p:nvPr/>
        </p:nvSpPr>
        <p:spPr>
          <a:xfrm>
            <a:off x="2857500" y="2378709"/>
            <a:ext cx="6144260" cy="175260"/>
          </a:xfrm>
          <a:custGeom>
            <a:avLst/>
            <a:gdLst/>
            <a:ahLst/>
            <a:cxnLst/>
            <a:rect l="l" t="t" r="r" b="b"/>
            <a:pathLst>
              <a:path w="6144259" h="175260">
                <a:moveTo>
                  <a:pt x="357251" y="123698"/>
                </a:moveTo>
                <a:lnTo>
                  <a:pt x="271780" y="73406"/>
                </a:lnTo>
                <a:lnTo>
                  <a:pt x="268859" y="71628"/>
                </a:lnTo>
                <a:lnTo>
                  <a:pt x="264922" y="72644"/>
                </a:lnTo>
                <a:lnTo>
                  <a:pt x="261366" y="78740"/>
                </a:lnTo>
                <a:lnTo>
                  <a:pt x="262382" y="82550"/>
                </a:lnTo>
                <a:lnTo>
                  <a:pt x="321183" y="117246"/>
                </a:lnTo>
                <a:lnTo>
                  <a:pt x="0" y="115824"/>
                </a:lnTo>
                <a:lnTo>
                  <a:pt x="0" y="128524"/>
                </a:lnTo>
                <a:lnTo>
                  <a:pt x="321183" y="129946"/>
                </a:lnTo>
                <a:lnTo>
                  <a:pt x="262001" y="164084"/>
                </a:lnTo>
                <a:lnTo>
                  <a:pt x="260985" y="167894"/>
                </a:lnTo>
                <a:lnTo>
                  <a:pt x="262763" y="170942"/>
                </a:lnTo>
                <a:lnTo>
                  <a:pt x="264414" y="173990"/>
                </a:lnTo>
                <a:lnTo>
                  <a:pt x="268351" y="175006"/>
                </a:lnTo>
                <a:lnTo>
                  <a:pt x="271399" y="173355"/>
                </a:lnTo>
                <a:lnTo>
                  <a:pt x="346265" y="130048"/>
                </a:lnTo>
                <a:lnTo>
                  <a:pt x="357251" y="123698"/>
                </a:lnTo>
                <a:close/>
              </a:path>
              <a:path w="6144259" h="175260">
                <a:moveTo>
                  <a:pt x="3142869" y="52070"/>
                </a:moveTo>
                <a:lnTo>
                  <a:pt x="3054477" y="127"/>
                </a:lnTo>
                <a:lnTo>
                  <a:pt x="3050540" y="1143"/>
                </a:lnTo>
                <a:lnTo>
                  <a:pt x="3048762" y="4191"/>
                </a:lnTo>
                <a:lnTo>
                  <a:pt x="3046984" y="7112"/>
                </a:lnTo>
                <a:lnTo>
                  <a:pt x="3048000" y="11049"/>
                </a:lnTo>
                <a:lnTo>
                  <a:pt x="3106864" y="45643"/>
                </a:lnTo>
                <a:lnTo>
                  <a:pt x="2714244" y="44196"/>
                </a:lnTo>
                <a:lnTo>
                  <a:pt x="2714244" y="56896"/>
                </a:lnTo>
                <a:lnTo>
                  <a:pt x="3106864" y="58343"/>
                </a:lnTo>
                <a:lnTo>
                  <a:pt x="3050794" y="90805"/>
                </a:lnTo>
                <a:lnTo>
                  <a:pt x="3047746" y="92456"/>
                </a:lnTo>
                <a:lnTo>
                  <a:pt x="3046730" y="96393"/>
                </a:lnTo>
                <a:lnTo>
                  <a:pt x="3048381" y="99441"/>
                </a:lnTo>
                <a:lnTo>
                  <a:pt x="3050159" y="102489"/>
                </a:lnTo>
                <a:lnTo>
                  <a:pt x="3054096" y="103505"/>
                </a:lnTo>
                <a:lnTo>
                  <a:pt x="3131909" y="58420"/>
                </a:lnTo>
                <a:lnTo>
                  <a:pt x="3142869" y="52070"/>
                </a:lnTo>
                <a:close/>
              </a:path>
              <a:path w="6144259" h="175260">
                <a:moveTo>
                  <a:pt x="6144006" y="52070"/>
                </a:moveTo>
                <a:lnTo>
                  <a:pt x="6058662" y="1778"/>
                </a:lnTo>
                <a:lnTo>
                  <a:pt x="6055741" y="0"/>
                </a:lnTo>
                <a:lnTo>
                  <a:pt x="6051804" y="889"/>
                </a:lnTo>
                <a:lnTo>
                  <a:pt x="6048248" y="6985"/>
                </a:lnTo>
                <a:lnTo>
                  <a:pt x="6049264" y="10922"/>
                </a:lnTo>
                <a:lnTo>
                  <a:pt x="6108027" y="45593"/>
                </a:lnTo>
                <a:lnTo>
                  <a:pt x="5858256" y="44196"/>
                </a:lnTo>
                <a:lnTo>
                  <a:pt x="5858256" y="56896"/>
                </a:lnTo>
                <a:lnTo>
                  <a:pt x="6107925" y="58293"/>
                </a:lnTo>
                <a:lnTo>
                  <a:pt x="6048756" y="92329"/>
                </a:lnTo>
                <a:lnTo>
                  <a:pt x="6047740" y="96266"/>
                </a:lnTo>
                <a:lnTo>
                  <a:pt x="6049518" y="99314"/>
                </a:lnTo>
                <a:lnTo>
                  <a:pt x="6051296" y="102235"/>
                </a:lnTo>
                <a:lnTo>
                  <a:pt x="6055106" y="103378"/>
                </a:lnTo>
                <a:lnTo>
                  <a:pt x="6132995" y="58420"/>
                </a:lnTo>
                <a:lnTo>
                  <a:pt x="6144006" y="52070"/>
                </a:lnTo>
                <a:close/>
              </a:path>
            </a:pathLst>
          </a:custGeom>
          <a:solidFill>
            <a:srgbClr val="FF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85872" y="4236592"/>
            <a:ext cx="428625" cy="103505"/>
          </a:xfrm>
          <a:custGeom>
            <a:avLst/>
            <a:gdLst/>
            <a:ahLst/>
            <a:cxnLst/>
            <a:rect l="l" t="t" r="r" b="b"/>
            <a:pathLst>
              <a:path w="428625" h="103504">
                <a:moveTo>
                  <a:pt x="392627" y="58207"/>
                </a:moveTo>
                <a:lnTo>
                  <a:pt x="336550" y="90677"/>
                </a:lnTo>
                <a:lnTo>
                  <a:pt x="333501" y="92328"/>
                </a:lnTo>
                <a:lnTo>
                  <a:pt x="332485" y="96265"/>
                </a:lnTo>
                <a:lnTo>
                  <a:pt x="334136" y="99313"/>
                </a:lnTo>
                <a:lnTo>
                  <a:pt x="335914" y="102361"/>
                </a:lnTo>
                <a:lnTo>
                  <a:pt x="339851" y="103377"/>
                </a:lnTo>
                <a:lnTo>
                  <a:pt x="417665" y="58292"/>
                </a:lnTo>
                <a:lnTo>
                  <a:pt x="392627" y="58207"/>
                </a:lnTo>
                <a:close/>
              </a:path>
              <a:path w="428625" h="103504">
                <a:moveTo>
                  <a:pt x="403514" y="51903"/>
                </a:moveTo>
                <a:lnTo>
                  <a:pt x="392627" y="58207"/>
                </a:lnTo>
                <a:lnTo>
                  <a:pt x="416051" y="58292"/>
                </a:lnTo>
                <a:lnTo>
                  <a:pt x="416051" y="57403"/>
                </a:lnTo>
                <a:lnTo>
                  <a:pt x="412876" y="57403"/>
                </a:lnTo>
                <a:lnTo>
                  <a:pt x="403514" y="51903"/>
                </a:lnTo>
                <a:close/>
              </a:path>
              <a:path w="428625" h="103504">
                <a:moveTo>
                  <a:pt x="340232" y="0"/>
                </a:moveTo>
                <a:lnTo>
                  <a:pt x="336295" y="1015"/>
                </a:lnTo>
                <a:lnTo>
                  <a:pt x="334517" y="4063"/>
                </a:lnTo>
                <a:lnTo>
                  <a:pt x="332739" y="6984"/>
                </a:lnTo>
                <a:lnTo>
                  <a:pt x="333755" y="10921"/>
                </a:lnTo>
                <a:lnTo>
                  <a:pt x="392626" y="45507"/>
                </a:lnTo>
                <a:lnTo>
                  <a:pt x="416051" y="45592"/>
                </a:lnTo>
                <a:lnTo>
                  <a:pt x="416051" y="58292"/>
                </a:lnTo>
                <a:lnTo>
                  <a:pt x="417665" y="58292"/>
                </a:lnTo>
                <a:lnTo>
                  <a:pt x="428625" y="51942"/>
                </a:lnTo>
                <a:lnTo>
                  <a:pt x="340232" y="0"/>
                </a:lnTo>
                <a:close/>
              </a:path>
              <a:path w="428625" h="103504">
                <a:moveTo>
                  <a:pt x="0" y="44068"/>
                </a:moveTo>
                <a:lnTo>
                  <a:pt x="0" y="56768"/>
                </a:lnTo>
                <a:lnTo>
                  <a:pt x="392627" y="58207"/>
                </a:lnTo>
                <a:lnTo>
                  <a:pt x="403514" y="51903"/>
                </a:lnTo>
                <a:lnTo>
                  <a:pt x="392626" y="45507"/>
                </a:lnTo>
                <a:lnTo>
                  <a:pt x="0" y="44068"/>
                </a:lnTo>
                <a:close/>
              </a:path>
              <a:path w="428625" h="103504">
                <a:moveTo>
                  <a:pt x="412876" y="46481"/>
                </a:moveTo>
                <a:lnTo>
                  <a:pt x="403514" y="51903"/>
                </a:lnTo>
                <a:lnTo>
                  <a:pt x="412876" y="57403"/>
                </a:lnTo>
                <a:lnTo>
                  <a:pt x="412876" y="46481"/>
                </a:lnTo>
                <a:close/>
              </a:path>
              <a:path w="428625" h="103504">
                <a:moveTo>
                  <a:pt x="416051" y="46481"/>
                </a:moveTo>
                <a:lnTo>
                  <a:pt x="412876" y="46481"/>
                </a:lnTo>
                <a:lnTo>
                  <a:pt x="412876" y="57403"/>
                </a:lnTo>
                <a:lnTo>
                  <a:pt x="416051" y="57403"/>
                </a:lnTo>
                <a:lnTo>
                  <a:pt x="416051" y="46481"/>
                </a:lnTo>
                <a:close/>
              </a:path>
              <a:path w="428625" h="103504">
                <a:moveTo>
                  <a:pt x="392626" y="45507"/>
                </a:moveTo>
                <a:lnTo>
                  <a:pt x="403514" y="51903"/>
                </a:lnTo>
                <a:lnTo>
                  <a:pt x="412876" y="46481"/>
                </a:lnTo>
                <a:lnTo>
                  <a:pt x="416051" y="46481"/>
                </a:lnTo>
                <a:lnTo>
                  <a:pt x="416051" y="45592"/>
                </a:lnTo>
                <a:lnTo>
                  <a:pt x="392626" y="45507"/>
                </a:lnTo>
                <a:close/>
              </a:path>
            </a:pathLst>
          </a:custGeom>
          <a:solidFill>
            <a:srgbClr val="FF8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34340"/>
            <a:ext cx="8305800" cy="54864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286500" y="3285744"/>
            <a:ext cx="1858010" cy="17087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0165" rIns="0" bIns="0" rtlCol="0">
            <a:spAutoFit/>
          </a:bodyPr>
          <a:lstStyle/>
          <a:p>
            <a:pPr marL="92075" marR="375920">
              <a:lnSpc>
                <a:spcPct val="100000"/>
              </a:lnSpc>
              <a:spcBef>
                <a:spcPts val="395"/>
              </a:spcBef>
            </a:pPr>
            <a:r>
              <a:rPr sz="1500" b="1" spc="-30" dirty="0">
                <a:latin typeface="Arial"/>
                <a:cs typeface="Arial"/>
              </a:rPr>
              <a:t>Результаты: 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Установление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б</a:t>
            </a:r>
            <a:r>
              <a:rPr sz="1500" spc="-5" dirty="0">
                <a:latin typeface="Arial"/>
                <a:cs typeface="Arial"/>
              </a:rPr>
              <a:t>л</a:t>
            </a:r>
            <a:r>
              <a:rPr sz="1500" dirty="0">
                <a:latin typeface="Arial"/>
                <a:cs typeface="Arial"/>
              </a:rPr>
              <a:t>а</a:t>
            </a:r>
            <a:r>
              <a:rPr sz="1500" spc="-35" dirty="0">
                <a:latin typeface="Arial"/>
                <a:cs typeface="Arial"/>
              </a:rPr>
              <a:t>г</a:t>
            </a:r>
            <a:r>
              <a:rPr sz="1500" dirty="0">
                <a:latin typeface="Arial"/>
                <a:cs typeface="Arial"/>
              </a:rPr>
              <a:t>оп</a:t>
            </a:r>
            <a:r>
              <a:rPr sz="1500" spc="5" dirty="0">
                <a:latin typeface="Arial"/>
                <a:cs typeface="Arial"/>
              </a:rPr>
              <a:t>р</a:t>
            </a:r>
            <a:r>
              <a:rPr sz="1500" dirty="0">
                <a:latin typeface="Arial"/>
                <a:cs typeface="Arial"/>
              </a:rPr>
              <a:t>иятно</a:t>
            </a:r>
            <a:r>
              <a:rPr sz="1500" spc="-35" dirty="0">
                <a:latin typeface="Arial"/>
                <a:cs typeface="Arial"/>
              </a:rPr>
              <a:t>г</a:t>
            </a:r>
            <a:r>
              <a:rPr sz="1500" dirty="0">
                <a:latin typeface="Arial"/>
                <a:cs typeface="Arial"/>
              </a:rPr>
              <a:t>о  </a:t>
            </a:r>
            <a:r>
              <a:rPr sz="1500" spc="-10" dirty="0">
                <a:latin typeface="Arial"/>
                <a:cs typeface="Arial"/>
              </a:rPr>
              <a:t>климата</a:t>
            </a:r>
            <a:endParaRPr sz="1500">
              <a:latin typeface="Arial"/>
              <a:cs typeface="Arial"/>
            </a:endParaRPr>
          </a:p>
          <a:p>
            <a:pPr marL="92075" marR="160020">
              <a:lnSpc>
                <a:spcPct val="100000"/>
              </a:lnSpc>
            </a:pPr>
            <a:r>
              <a:rPr sz="1500" spc="-5" dirty="0">
                <a:latin typeface="Arial"/>
                <a:cs typeface="Arial"/>
              </a:rPr>
              <a:t>взаимодействия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с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педагогическим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коллективом.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2285" y="951357"/>
            <a:ext cx="1511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Зна</a:t>
            </a:r>
            <a:r>
              <a:rPr spc="-125" dirty="0"/>
              <a:t>к</a:t>
            </a:r>
            <a:r>
              <a:rPr spc="-50" dirty="0"/>
              <a:t>о</a:t>
            </a:r>
            <a:r>
              <a:rPr dirty="0"/>
              <a:t>м</a:t>
            </a:r>
            <a:r>
              <a:rPr spc="5" dirty="0"/>
              <a:t>с</a:t>
            </a:r>
            <a:r>
              <a:rPr dirty="0"/>
              <a:t>т</a:t>
            </a:r>
            <a:r>
              <a:rPr spc="-25" dirty="0"/>
              <a:t>в</a:t>
            </a:r>
            <a:r>
              <a:rPr dirty="0"/>
              <a:t>о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Цель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этапа</a:t>
            </a:r>
            <a:r>
              <a:rPr spc="-15" dirty="0"/>
              <a:t>:</a:t>
            </a:r>
            <a:r>
              <a:rPr spc="45" dirty="0"/>
              <a:t> </a:t>
            </a:r>
            <a:r>
              <a:rPr spc="-10" dirty="0"/>
              <a:t>изучение</a:t>
            </a:r>
            <a:r>
              <a:rPr spc="10" dirty="0"/>
              <a:t> </a:t>
            </a:r>
            <a:r>
              <a:rPr spc="-5" dirty="0"/>
              <a:t>личностных</a:t>
            </a:r>
            <a:r>
              <a:rPr spc="5" dirty="0"/>
              <a:t> </a:t>
            </a:r>
            <a:r>
              <a:rPr spc="-5" dirty="0"/>
              <a:t>качеств</a:t>
            </a:r>
            <a:r>
              <a:rPr spc="10" dirty="0"/>
              <a:t> </a:t>
            </a:r>
            <a:r>
              <a:rPr spc="-15" dirty="0"/>
              <a:t>молодого</a:t>
            </a:r>
            <a:r>
              <a:rPr spc="-10" dirty="0"/>
              <a:t> </a:t>
            </a:r>
            <a:r>
              <a:rPr spc="-20" dirty="0"/>
              <a:t>педагога, </a:t>
            </a:r>
            <a:r>
              <a:rPr spc="-15" dirty="0"/>
              <a:t> </a:t>
            </a:r>
            <a:r>
              <a:rPr spc="-10" dirty="0"/>
              <a:t>достоинств</a:t>
            </a:r>
            <a:r>
              <a:rPr spc="5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spc="-10" dirty="0"/>
              <a:t>недостатков </a:t>
            </a:r>
            <a:r>
              <a:rPr spc="-15" dirty="0"/>
              <a:t>его</a:t>
            </a:r>
            <a:r>
              <a:rPr spc="-5" dirty="0"/>
              <a:t> </a:t>
            </a:r>
            <a:r>
              <a:rPr spc="-10" dirty="0"/>
              <a:t>теоретических</a:t>
            </a:r>
            <a:r>
              <a:rPr dirty="0"/>
              <a:t> и</a:t>
            </a:r>
            <a:r>
              <a:rPr spc="-10" dirty="0"/>
              <a:t> </a:t>
            </a:r>
            <a:r>
              <a:rPr spc="-5" dirty="0"/>
              <a:t>практических</a:t>
            </a:r>
            <a:r>
              <a:rPr spc="-25" dirty="0"/>
              <a:t> </a:t>
            </a:r>
            <a:r>
              <a:rPr spc="-15" dirty="0"/>
              <a:t>умений </a:t>
            </a:r>
            <a:r>
              <a:rPr spc="-484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5" dirty="0"/>
              <a:t>навыков.</a:t>
            </a:r>
            <a:r>
              <a:rPr spc="5" dirty="0"/>
              <a:t> </a:t>
            </a:r>
            <a:r>
              <a:rPr spc="-15" dirty="0"/>
              <a:t>Создание</a:t>
            </a:r>
            <a:r>
              <a:rPr spc="-5" dirty="0"/>
              <a:t> </a:t>
            </a:r>
            <a:r>
              <a:rPr spc="-15" dirty="0"/>
              <a:t>благоприятной</a:t>
            </a:r>
            <a:r>
              <a:rPr spc="-5" dirty="0"/>
              <a:t> </a:t>
            </a:r>
            <a:r>
              <a:rPr spc="-10" dirty="0"/>
              <a:t>дружелюбной</a:t>
            </a:r>
            <a:r>
              <a:rPr dirty="0"/>
              <a:t> </a:t>
            </a:r>
            <a:r>
              <a:rPr spc="-10" dirty="0"/>
              <a:t>обстановки </a:t>
            </a:r>
            <a:r>
              <a:rPr spc="-5" dirty="0"/>
              <a:t> </a:t>
            </a:r>
            <a:r>
              <a:rPr spc="-20" dirty="0"/>
              <a:t>вокруг</a:t>
            </a:r>
            <a:r>
              <a:rPr spc="35" dirty="0"/>
              <a:t> </a:t>
            </a:r>
            <a:r>
              <a:rPr spc="-15" dirty="0"/>
              <a:t>молодого </a:t>
            </a:r>
            <a:r>
              <a:rPr spc="-20" dirty="0"/>
              <a:t>педагога.</a:t>
            </a:r>
          </a:p>
          <a:p>
            <a:pPr marL="154940">
              <a:lnSpc>
                <a:spcPct val="100000"/>
              </a:lnSpc>
              <a:spcBef>
                <a:spcPts val="1490"/>
              </a:spcBef>
            </a:pPr>
            <a:r>
              <a:rPr b="1" spc="-5" dirty="0">
                <a:latin typeface="Arial"/>
                <a:cs typeface="Arial"/>
              </a:rPr>
              <a:t>Мероприятия:</a:t>
            </a:r>
          </a:p>
          <a:p>
            <a:pPr marL="154940">
              <a:lnSpc>
                <a:spcPct val="100000"/>
              </a:lnSpc>
            </a:pPr>
            <a:r>
              <a:rPr spc="-10" dirty="0"/>
              <a:t>1.Изучение</a:t>
            </a:r>
            <a:r>
              <a:rPr spc="20" dirty="0"/>
              <a:t> </a:t>
            </a:r>
            <a:r>
              <a:rPr spc="-10" dirty="0"/>
              <a:t>документов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7465" y="3219145"/>
            <a:ext cx="295211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9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(диплома,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характеристики,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личностных </a:t>
            </a:r>
            <a:r>
              <a:rPr sz="1800" spc="-10" dirty="0">
                <a:latin typeface="Arial"/>
                <a:cs typeface="Arial"/>
              </a:rPr>
              <a:t>студенческих </a:t>
            </a:r>
            <a:r>
              <a:rPr sz="1800" spc="-5" dirty="0">
                <a:latin typeface="Arial"/>
                <a:cs typeface="Arial"/>
              </a:rPr>
              <a:t> достижений).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"/>
                <a:cs typeface="Arial"/>
              </a:rPr>
              <a:t>2.Беседы, </a:t>
            </a:r>
            <a:r>
              <a:rPr sz="1800" spc="-15" dirty="0">
                <a:latin typeface="Arial"/>
                <a:cs typeface="Arial"/>
              </a:rPr>
              <a:t>наблюдение </a:t>
            </a:r>
            <a:r>
              <a:rPr sz="1800" spc="-5" dirty="0">
                <a:latin typeface="Arial"/>
                <a:cs typeface="Arial"/>
              </a:rPr>
              <a:t>за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общением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5" dirty="0">
                <a:latin typeface="Arial"/>
                <a:cs typeface="Arial"/>
              </a:rPr>
              <a:t>новыми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коллегами (характер, </a:t>
            </a:r>
            <a:r>
              <a:rPr sz="1800" dirty="0">
                <a:latin typeface="Arial"/>
                <a:cs typeface="Arial"/>
              </a:rPr>
              <a:t>стиль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общения, </a:t>
            </a:r>
            <a:r>
              <a:rPr sz="1800" spc="-15" dirty="0">
                <a:latin typeface="Arial"/>
                <a:cs typeface="Arial"/>
              </a:rPr>
              <a:t>желание </a:t>
            </a:r>
            <a:r>
              <a:rPr sz="1800" dirty="0">
                <a:latin typeface="Arial"/>
                <a:cs typeface="Arial"/>
              </a:rPr>
              <a:t>идти </a:t>
            </a:r>
            <a:r>
              <a:rPr sz="1800" spc="-5" dirty="0">
                <a:latin typeface="Arial"/>
                <a:cs typeface="Arial"/>
              </a:rPr>
              <a:t>на </a:t>
            </a:r>
            <a:r>
              <a:rPr sz="1800" dirty="0">
                <a:latin typeface="Arial"/>
                <a:cs typeface="Arial"/>
              </a:rPr>
              <a:t> контакт).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34339"/>
            <a:ext cx="8305800" cy="54864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40150" y="450850"/>
            <a:ext cx="3181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C00000"/>
                </a:solidFill>
              </a:rPr>
              <a:t>Обучение,</a:t>
            </a:r>
            <a:r>
              <a:rPr sz="2200" spc="-20" dirty="0">
                <a:solidFill>
                  <a:srgbClr val="C00000"/>
                </a:solidFill>
              </a:rPr>
              <a:t> передача</a:t>
            </a:r>
            <a:r>
              <a:rPr sz="2200" spc="-5" dirty="0">
                <a:solidFill>
                  <a:srgbClr val="C00000"/>
                </a:solidFill>
              </a:rPr>
              <a:t> </a:t>
            </a:r>
            <a:r>
              <a:rPr sz="2200" dirty="0">
                <a:solidFill>
                  <a:srgbClr val="C00000"/>
                </a:solidFill>
              </a:rPr>
              <a:t>опыта</a:t>
            </a:r>
            <a:endParaRPr sz="2200" dirty="0"/>
          </a:p>
        </p:txBody>
      </p:sp>
      <p:sp>
        <p:nvSpPr>
          <p:cNvPr id="6" name="object 6"/>
          <p:cNvSpPr txBox="1"/>
          <p:nvPr/>
        </p:nvSpPr>
        <p:spPr>
          <a:xfrm>
            <a:off x="5528817" y="1844751"/>
            <a:ext cx="185610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30" dirty="0">
                <a:solidFill>
                  <a:srgbClr val="EF7E09"/>
                </a:solidFill>
                <a:latin typeface="Times New Roman"/>
                <a:cs typeface="Times New Roman"/>
              </a:rPr>
              <a:t>Результаты: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8817" y="2226310"/>
            <a:ext cx="19240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9105" indent="-447040">
              <a:lnSpc>
                <a:spcPct val="100000"/>
              </a:lnSpc>
              <a:spcBef>
                <a:spcPts val="95"/>
              </a:spcBef>
              <a:buClr>
                <a:srgbClr val="EF7E09"/>
              </a:buClr>
              <a:buSzPct val="78947"/>
              <a:buFont typeface="Wingdings 2"/>
              <a:buChar char=""/>
              <a:tabLst>
                <a:tab pos="459105" algn="l"/>
                <a:tab pos="459740" algn="l"/>
              </a:tabLst>
            </a:pPr>
            <a:r>
              <a:rPr sz="1900" spc="-10" dirty="0">
                <a:latin typeface="Times New Roman"/>
                <a:cs typeface="Times New Roman"/>
              </a:rPr>
              <a:t>Прав</a:t>
            </a:r>
            <a:r>
              <a:rPr sz="1900" dirty="0">
                <a:latin typeface="Times New Roman"/>
                <a:cs typeface="Times New Roman"/>
              </a:rPr>
              <a:t>и</a:t>
            </a:r>
            <a:r>
              <a:rPr sz="1900" spc="-5" dirty="0">
                <a:latin typeface="Times New Roman"/>
                <a:cs typeface="Times New Roman"/>
              </a:rPr>
              <a:t>ль</a:t>
            </a:r>
            <a:r>
              <a:rPr sz="1900" dirty="0">
                <a:latin typeface="Times New Roman"/>
                <a:cs typeface="Times New Roman"/>
              </a:rPr>
              <a:t>н</a:t>
            </a:r>
            <a:r>
              <a:rPr sz="1900" spc="40" dirty="0">
                <a:latin typeface="Times New Roman"/>
                <a:cs typeface="Times New Roman"/>
              </a:rPr>
              <a:t>о</a:t>
            </a:r>
            <a:r>
              <a:rPr sz="1900" spc="-5" dirty="0">
                <a:latin typeface="Times New Roman"/>
                <a:cs typeface="Times New Roman"/>
              </a:rPr>
              <a:t>сть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8817" y="2457957"/>
            <a:ext cx="2611755" cy="34029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77495" marR="435609">
              <a:lnSpc>
                <a:spcPct val="80000"/>
              </a:lnSpc>
              <a:spcBef>
                <a:spcPts val="550"/>
              </a:spcBef>
            </a:pPr>
            <a:r>
              <a:rPr sz="1900" spc="-10" dirty="0">
                <a:latin typeface="Times New Roman"/>
                <a:cs typeface="Times New Roman"/>
              </a:rPr>
              <a:t>ведения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школьной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документации.</a:t>
            </a:r>
            <a:endParaRPr sz="1900">
              <a:latin typeface="Times New Roman"/>
              <a:cs typeface="Times New Roman"/>
            </a:endParaRPr>
          </a:p>
          <a:p>
            <a:pPr marL="277495" marR="363855" indent="-265430">
              <a:lnSpc>
                <a:spcPct val="80100"/>
              </a:lnSpc>
              <a:spcBef>
                <a:spcPts val="300"/>
              </a:spcBef>
              <a:buClr>
                <a:srgbClr val="EF7E09"/>
              </a:buClr>
              <a:buSzPct val="78947"/>
              <a:buFont typeface="Wingdings 2"/>
              <a:buChar char=""/>
              <a:tabLst>
                <a:tab pos="459105" algn="l"/>
                <a:tab pos="459740" algn="l"/>
              </a:tabLst>
            </a:pPr>
            <a:r>
              <a:rPr dirty="0"/>
              <a:t>	</a:t>
            </a:r>
            <a:r>
              <a:rPr sz="1900" spc="-10" dirty="0">
                <a:latin typeface="Times New Roman"/>
                <a:cs typeface="Times New Roman"/>
              </a:rPr>
              <a:t>Методические 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разработки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уроков,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внеклассных</a:t>
            </a:r>
            <a:endParaRPr sz="1900">
              <a:latin typeface="Times New Roman"/>
              <a:cs typeface="Times New Roman"/>
            </a:endParaRPr>
          </a:p>
          <a:p>
            <a:pPr marL="277495" marR="911225">
              <a:lnSpc>
                <a:spcPct val="80000"/>
              </a:lnSpc>
            </a:pPr>
            <a:r>
              <a:rPr sz="1900" spc="-5" dirty="0">
                <a:latin typeface="Times New Roman"/>
                <a:cs typeface="Times New Roman"/>
              </a:rPr>
              <a:t>меропр</a:t>
            </a:r>
            <a:r>
              <a:rPr sz="1900" dirty="0">
                <a:latin typeface="Times New Roman"/>
                <a:cs typeface="Times New Roman"/>
              </a:rPr>
              <a:t>и</a:t>
            </a:r>
            <a:r>
              <a:rPr sz="1900" spc="-5" dirty="0">
                <a:latin typeface="Times New Roman"/>
                <a:cs typeface="Times New Roman"/>
              </a:rPr>
              <a:t>ят</a:t>
            </a:r>
            <a:r>
              <a:rPr sz="1900" dirty="0">
                <a:latin typeface="Times New Roman"/>
                <a:cs typeface="Times New Roman"/>
              </a:rPr>
              <a:t>и</a:t>
            </a:r>
            <a:r>
              <a:rPr sz="1900" spc="-10" dirty="0">
                <a:latin typeface="Times New Roman"/>
                <a:cs typeface="Times New Roman"/>
              </a:rPr>
              <a:t>й,  </a:t>
            </a:r>
            <a:r>
              <a:rPr sz="1900" spc="-15" dirty="0">
                <a:latin typeface="Times New Roman"/>
                <a:cs typeface="Times New Roman"/>
              </a:rPr>
              <a:t>внеурочной</a:t>
            </a:r>
            <a:endParaRPr sz="1900">
              <a:latin typeface="Times New Roman"/>
              <a:cs typeface="Times New Roman"/>
            </a:endParaRPr>
          </a:p>
          <a:p>
            <a:pPr marL="277495">
              <a:lnSpc>
                <a:spcPts val="1745"/>
              </a:lnSpc>
            </a:pPr>
            <a:r>
              <a:rPr sz="1900" dirty="0">
                <a:latin typeface="Times New Roman"/>
                <a:cs typeface="Times New Roman"/>
              </a:rPr>
              <a:t>деятельности.</a:t>
            </a:r>
            <a:endParaRPr sz="1900">
              <a:latin typeface="Times New Roman"/>
              <a:cs typeface="Times New Roman"/>
            </a:endParaRPr>
          </a:p>
          <a:p>
            <a:pPr marL="338455" indent="-326390">
              <a:lnSpc>
                <a:spcPts val="1975"/>
              </a:lnSpc>
              <a:buClr>
                <a:srgbClr val="EF7E09"/>
              </a:buClr>
              <a:buSzPct val="78947"/>
              <a:buFont typeface="Wingdings 2"/>
              <a:buChar char=""/>
              <a:tabLst>
                <a:tab pos="338455" algn="l"/>
                <a:tab pos="339090" algn="l"/>
              </a:tabLst>
            </a:pPr>
            <a:r>
              <a:rPr sz="1900" spc="-10" dirty="0">
                <a:latin typeface="Times New Roman"/>
                <a:cs typeface="Times New Roman"/>
              </a:rPr>
              <a:t>Оказание</a:t>
            </a:r>
            <a:endParaRPr sz="1900">
              <a:latin typeface="Times New Roman"/>
              <a:cs typeface="Times New Roman"/>
            </a:endParaRPr>
          </a:p>
          <a:p>
            <a:pPr marL="277495">
              <a:lnSpc>
                <a:spcPts val="1825"/>
              </a:lnSpc>
            </a:pPr>
            <a:r>
              <a:rPr sz="1900" spc="-15" dirty="0">
                <a:latin typeface="Times New Roman"/>
                <a:cs typeface="Times New Roman"/>
              </a:rPr>
              <a:t>методической,</a:t>
            </a:r>
            <a:endParaRPr sz="1900">
              <a:latin typeface="Times New Roman"/>
              <a:cs typeface="Times New Roman"/>
            </a:endParaRPr>
          </a:p>
          <a:p>
            <a:pPr marL="277495">
              <a:lnSpc>
                <a:spcPts val="1825"/>
              </a:lnSpc>
            </a:pPr>
            <a:r>
              <a:rPr sz="1900" spc="-15" dirty="0">
                <a:latin typeface="Times New Roman"/>
                <a:cs typeface="Times New Roman"/>
              </a:rPr>
              <a:t>психологической</a:t>
            </a:r>
            <a:endParaRPr sz="1900">
              <a:latin typeface="Times New Roman"/>
              <a:cs typeface="Times New Roman"/>
            </a:endParaRPr>
          </a:p>
          <a:p>
            <a:pPr marL="277495" marR="5080">
              <a:lnSpc>
                <a:spcPct val="80000"/>
              </a:lnSpc>
              <a:spcBef>
                <a:spcPts val="225"/>
              </a:spcBef>
            </a:pPr>
            <a:r>
              <a:rPr sz="1900" spc="-10" dirty="0">
                <a:latin typeface="Times New Roman"/>
                <a:cs typeface="Times New Roman"/>
              </a:rPr>
              <a:t>помощи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в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неожиданно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возникающих</a:t>
            </a:r>
            <a:endParaRPr sz="1900">
              <a:latin typeface="Times New Roman"/>
              <a:cs typeface="Times New Roman"/>
            </a:endParaRPr>
          </a:p>
          <a:p>
            <a:pPr marL="277495">
              <a:lnSpc>
                <a:spcPts val="1825"/>
              </a:lnSpc>
            </a:pPr>
            <a:r>
              <a:rPr sz="1900" spc="-10" dirty="0">
                <a:latin typeface="Times New Roman"/>
                <a:cs typeface="Times New Roman"/>
              </a:rPr>
              <a:t>ситуациях.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473" y="859282"/>
            <a:ext cx="7922259" cy="85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EF7E09"/>
                </a:solidFill>
                <a:latin typeface="Comic Sans MS"/>
                <a:cs typeface="Comic Sans MS"/>
              </a:rPr>
              <a:t>Цель этапа</a:t>
            </a:r>
            <a:r>
              <a:rPr sz="1800" spc="-5" dirty="0">
                <a:latin typeface="Comic Sans MS"/>
                <a:cs typeface="Comic Sans MS"/>
              </a:rPr>
              <a:t>:</a:t>
            </a:r>
            <a:r>
              <a:rPr sz="1800" spc="10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проверка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уровня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профессиональной </a:t>
            </a:r>
            <a:r>
              <a:rPr sz="1800" spc="-15" dirty="0">
                <a:latin typeface="Times New Roman"/>
                <a:cs typeface="Times New Roman"/>
              </a:rPr>
              <a:t>компетенции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молодого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spc="-10" dirty="0">
                <a:latin typeface="Times New Roman"/>
                <a:cs typeface="Times New Roman"/>
              </a:rPr>
              <a:t>педагога,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определение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корректировка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степени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готовности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выполнению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своих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функциональных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обязанностей, методическая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помощь.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916" y="1956307"/>
            <a:ext cx="28225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EF7E09"/>
                </a:solidFill>
                <a:latin typeface="Times New Roman"/>
                <a:cs typeface="Times New Roman"/>
              </a:rPr>
              <a:t>Теоретические</a:t>
            </a:r>
            <a:r>
              <a:rPr sz="1400" spc="-60" dirty="0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F7E09"/>
                </a:solidFill>
                <a:latin typeface="Times New Roman"/>
                <a:cs typeface="Times New Roman"/>
              </a:rPr>
              <a:t>занятия</a:t>
            </a:r>
            <a:r>
              <a:rPr sz="1400" spc="-20" dirty="0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EF7E09"/>
                </a:solidFill>
                <a:latin typeface="Times New Roman"/>
                <a:cs typeface="Times New Roman"/>
              </a:rPr>
              <a:t>по</a:t>
            </a:r>
            <a:r>
              <a:rPr sz="1400" spc="-30" dirty="0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EF7E09"/>
                </a:solidFill>
                <a:latin typeface="Times New Roman"/>
                <a:cs typeface="Times New Roman"/>
              </a:rPr>
              <a:t>вопросам: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916" y="2383027"/>
            <a:ext cx="3528695" cy="1946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565" indent="-63500">
              <a:lnSpc>
                <a:spcPct val="100000"/>
              </a:lnSpc>
              <a:spcBef>
                <a:spcPts val="105"/>
              </a:spcBef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-5" dirty="0">
                <a:latin typeface="Times New Roman"/>
                <a:cs typeface="Times New Roman"/>
              </a:rPr>
              <a:t>Ведение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школьной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документации.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dirty="0">
                <a:latin typeface="Times New Roman"/>
                <a:cs typeface="Times New Roman"/>
              </a:rPr>
              <a:t>Составление </a:t>
            </a:r>
            <a:r>
              <a:rPr sz="1400" spc="-5" dirty="0">
                <a:latin typeface="Times New Roman"/>
                <a:cs typeface="Times New Roman"/>
              </a:rPr>
              <a:t>рабочих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программ,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календарно-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тематического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планирования.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dirty="0">
                <a:latin typeface="Times New Roman"/>
                <a:cs typeface="Times New Roman"/>
              </a:rPr>
              <a:t>Самоанализ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урока.</a:t>
            </a:r>
            <a:endParaRPr sz="1400">
              <a:latin typeface="Times New Roman"/>
              <a:cs typeface="Times New Roman"/>
            </a:endParaRPr>
          </a:p>
          <a:p>
            <a:pPr marL="12700" marR="1778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-5" dirty="0">
                <a:latin typeface="Times New Roman"/>
                <a:cs typeface="Times New Roman"/>
              </a:rPr>
              <a:t>Методические требования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современному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уроку.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-5" dirty="0">
                <a:latin typeface="Times New Roman"/>
                <a:cs typeface="Times New Roman"/>
              </a:rPr>
              <a:t>Самообразование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учителя.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-10" dirty="0">
                <a:latin typeface="Times New Roman"/>
                <a:cs typeface="Times New Roman"/>
              </a:rPr>
              <a:t>Рефлексия </a:t>
            </a:r>
            <a:r>
              <a:rPr sz="1400" dirty="0">
                <a:latin typeface="Times New Roman"/>
                <a:cs typeface="Times New Roman"/>
              </a:rPr>
              <a:t>собственной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dirty="0">
                <a:latin typeface="Times New Roman"/>
                <a:cs typeface="Times New Roman"/>
              </a:rPr>
              <a:t>Ошибки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начинающего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педагога.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916" y="4517263"/>
            <a:ext cx="176783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EF7E09"/>
                </a:solidFill>
                <a:latin typeface="Times New Roman"/>
                <a:cs typeface="Times New Roman"/>
              </a:rPr>
              <a:t>Практические</a:t>
            </a:r>
            <a:r>
              <a:rPr sz="1400" spc="-80" dirty="0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F7E09"/>
                </a:solidFill>
                <a:latin typeface="Times New Roman"/>
                <a:cs typeface="Times New Roman"/>
              </a:rPr>
              <a:t>занятия: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916" y="4943983"/>
            <a:ext cx="330581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" indent="-63500">
              <a:lnSpc>
                <a:spcPct val="100000"/>
              </a:lnSpc>
              <a:spcBef>
                <a:spcPts val="100"/>
              </a:spcBef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5" dirty="0">
                <a:latin typeface="Times New Roman"/>
                <a:cs typeface="Times New Roman"/>
              </a:rPr>
              <a:t>Посещение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уроков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молодого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специалиста.</a:t>
            </a:r>
            <a:endParaRPr sz="1400">
              <a:latin typeface="Times New Roman"/>
              <a:cs typeface="Times New Roman"/>
            </a:endParaRPr>
          </a:p>
          <a:p>
            <a:pPr marL="12700" marR="11176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5" dirty="0">
                <a:latin typeface="Times New Roman"/>
                <a:cs typeface="Times New Roman"/>
              </a:rPr>
              <a:t>Посещение </a:t>
            </a:r>
            <a:r>
              <a:rPr sz="1400" spc="-15" dirty="0">
                <a:latin typeface="Times New Roman"/>
                <a:cs typeface="Times New Roman"/>
              </a:rPr>
              <a:t>уроков </a:t>
            </a:r>
            <a:r>
              <a:rPr sz="1400" spc="-10" dirty="0">
                <a:latin typeface="Times New Roman"/>
                <a:cs typeface="Times New Roman"/>
              </a:rPr>
              <a:t>молодым </a:t>
            </a:r>
            <a:r>
              <a:rPr sz="1400" spc="-15" dirty="0">
                <a:latin typeface="Times New Roman"/>
                <a:cs typeface="Times New Roman"/>
              </a:rPr>
              <a:t>педагогом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более </a:t>
            </a:r>
            <a:r>
              <a:rPr sz="1400" dirty="0">
                <a:latin typeface="Times New Roman"/>
                <a:cs typeface="Times New Roman"/>
              </a:rPr>
              <a:t>опытных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учителей.</a:t>
            </a:r>
            <a:endParaRPr sz="1400">
              <a:latin typeface="Times New Roman"/>
              <a:cs typeface="Times New Roman"/>
            </a:endParaRPr>
          </a:p>
          <a:p>
            <a:pPr marL="75565" indent="-63500">
              <a:lnSpc>
                <a:spcPct val="100000"/>
              </a:lnSpc>
              <a:buSzPct val="92857"/>
              <a:buFont typeface="Arial"/>
              <a:buChar char="•"/>
              <a:tabLst>
                <a:tab pos="76200" algn="l"/>
              </a:tabLst>
            </a:pPr>
            <a:r>
              <a:rPr sz="1400" spc="5" dirty="0">
                <a:latin typeface="Times New Roman"/>
                <a:cs typeface="Times New Roman"/>
              </a:rPr>
              <a:t>Взаимопосещение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уроков.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0628" y="5430011"/>
            <a:ext cx="2365248" cy="12877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0" y="266700"/>
            <a:ext cx="8305800" cy="5654040"/>
            <a:chOff x="419100" y="266700"/>
            <a:chExt cx="8305800" cy="56540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00" y="434339"/>
              <a:ext cx="8305800" cy="54864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5524" y="266700"/>
              <a:ext cx="1849374" cy="69265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56560" y="266700"/>
              <a:ext cx="520433" cy="69265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58667" y="266700"/>
              <a:ext cx="4004309" cy="692658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3389" y="351282"/>
            <a:ext cx="5142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Личностно-творческая</a:t>
            </a:r>
            <a:r>
              <a:rPr dirty="0"/>
              <a:t> самореализация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7405" y="928191"/>
            <a:ext cx="812482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indent="-265430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SzPct val="80555"/>
              <a:buFont typeface="Wingdings 2"/>
              <a:buChar char=""/>
              <a:tabLst>
                <a:tab pos="277495" algn="l"/>
                <a:tab pos="278130" algn="l"/>
              </a:tabLst>
            </a:pPr>
            <a:r>
              <a:rPr sz="1800" b="1" dirty="0">
                <a:solidFill>
                  <a:srgbClr val="006FC0"/>
                </a:solidFill>
                <a:latin typeface="Times New Roman"/>
                <a:cs typeface="Times New Roman"/>
              </a:rPr>
              <a:t>Цель</a:t>
            </a:r>
            <a:r>
              <a:rPr sz="1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этапа</a:t>
            </a:r>
            <a:r>
              <a:rPr sz="1800" spc="-5" dirty="0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sz="1800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раскрыть </a:t>
            </a:r>
            <a:r>
              <a:rPr sz="1800" spc="-5" dirty="0">
                <a:latin typeface="Times New Roman"/>
                <a:cs typeface="Times New Roman"/>
              </a:rPr>
              <a:t>творческий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потенциал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молодого </a:t>
            </a:r>
            <a:r>
              <a:rPr sz="1800" spc="-5" dirty="0">
                <a:latin typeface="Times New Roman"/>
                <a:cs typeface="Times New Roman"/>
              </a:rPr>
              <a:t>учителя,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стимулировать,</a:t>
            </a:r>
            <a:endParaRPr sz="1800">
              <a:latin typeface="Times New Roman"/>
              <a:cs typeface="Times New Roman"/>
            </a:endParaRPr>
          </a:p>
          <a:p>
            <a:pPr marL="277495" marR="90995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направлять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деятельность,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ориентированную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создание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нового,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т.е.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инновационную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деятельность.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405" y="2065534"/>
            <a:ext cx="3874135" cy="19989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77495" indent="-265430" algn="just">
              <a:lnSpc>
                <a:spcPct val="100000"/>
              </a:lnSpc>
              <a:spcBef>
                <a:spcPts val="395"/>
              </a:spcBef>
              <a:buClr>
                <a:srgbClr val="EF7E09"/>
              </a:buClr>
              <a:buSzPct val="78125"/>
              <a:buFont typeface="Arial"/>
              <a:buChar char="•"/>
              <a:tabLst>
                <a:tab pos="27813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Исследование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системно-деятельностного</a:t>
            </a:r>
            <a:endParaRPr sz="16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300"/>
              </a:spcBef>
            </a:pPr>
            <a:r>
              <a:rPr sz="1600" spc="-25" dirty="0">
                <a:latin typeface="Times New Roman"/>
                <a:cs typeface="Times New Roman"/>
              </a:rPr>
              <a:t>подхода</a:t>
            </a:r>
            <a:r>
              <a:rPr sz="1600" spc="-5" dirty="0">
                <a:latin typeface="Times New Roman"/>
                <a:cs typeface="Times New Roman"/>
              </a:rPr>
              <a:t> к процессу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обучения,</a:t>
            </a:r>
            <a:endParaRPr sz="1600">
              <a:latin typeface="Times New Roman"/>
              <a:cs typeface="Times New Roman"/>
            </a:endParaRPr>
          </a:p>
          <a:p>
            <a:pPr marL="215265">
              <a:lnSpc>
                <a:spcPct val="100000"/>
              </a:lnSpc>
              <a:spcBef>
                <a:spcPts val="305"/>
              </a:spcBef>
            </a:pPr>
            <a:r>
              <a:rPr sz="1600" spc="-10" dirty="0">
                <a:latin typeface="Times New Roman"/>
                <a:cs typeface="Times New Roman"/>
              </a:rPr>
              <a:t>обозначенного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ФГОС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НОО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 ФГОС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ООО</a:t>
            </a:r>
            <a:endParaRPr sz="1600">
              <a:latin typeface="Times New Roman"/>
              <a:cs typeface="Times New Roman"/>
            </a:endParaRPr>
          </a:p>
          <a:p>
            <a:pPr marL="266700" marR="1073785" indent="-254635" algn="just">
              <a:lnSpc>
                <a:spcPct val="115599"/>
              </a:lnSpc>
              <a:buClr>
                <a:srgbClr val="EF7E09"/>
              </a:buClr>
              <a:buSzPct val="78125"/>
              <a:buFont typeface="Arial"/>
              <a:buChar char="•"/>
              <a:tabLst>
                <a:tab pos="27813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Использование </a:t>
            </a:r>
            <a:r>
              <a:rPr sz="1600" spc="-5" dirty="0">
                <a:latin typeface="Times New Roman"/>
                <a:cs typeface="Times New Roman"/>
              </a:rPr>
              <a:t>современных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образовательных технологий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методикой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endParaRPr sz="1600">
              <a:latin typeface="Times New Roman"/>
              <a:cs typeface="Times New Roman"/>
            </a:endParaRPr>
          </a:p>
          <a:p>
            <a:pPr marL="277495" indent="-265430" algn="just">
              <a:lnSpc>
                <a:spcPct val="100000"/>
              </a:lnSpc>
              <a:spcBef>
                <a:spcPts val="300"/>
              </a:spcBef>
              <a:buClr>
                <a:srgbClr val="EF7E09"/>
              </a:buClr>
              <a:buSzPct val="78125"/>
              <a:buFont typeface="Wingdings 2"/>
              <a:buChar char=""/>
              <a:tabLst>
                <a:tab pos="278130" algn="l"/>
              </a:tabLst>
            </a:pPr>
            <a:r>
              <a:rPr sz="1600" spc="-10" dirty="0">
                <a:latin typeface="Times New Roman"/>
                <a:cs typeface="Times New Roman"/>
              </a:rPr>
              <a:t>Разработка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моделей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уроков.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37630" y="2370582"/>
            <a:ext cx="2809240" cy="2527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Результаты:</a:t>
            </a:r>
            <a:endParaRPr sz="2000">
              <a:latin typeface="Times New Roman"/>
              <a:cs typeface="Times New Roman"/>
            </a:endParaRPr>
          </a:p>
          <a:p>
            <a:pPr marL="12700" marR="70485" indent="558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Внедряет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свою </a:t>
            </a:r>
            <a:r>
              <a:rPr sz="1800" spc="-10" dirty="0">
                <a:latin typeface="Times New Roman"/>
                <a:cs typeface="Times New Roman"/>
              </a:rPr>
              <a:t>работу </a:t>
            </a:r>
            <a:r>
              <a:rPr sz="1800" spc="-5" dirty="0">
                <a:latin typeface="Times New Roman"/>
                <a:cs typeface="Times New Roman"/>
              </a:rPr>
              <a:t> инновационные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технологии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buFont typeface="Arial"/>
              <a:buChar char="•"/>
              <a:tabLst>
                <a:tab pos="14859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Создает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портфолио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учителя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buFont typeface="Arial"/>
              <a:buChar char="•"/>
              <a:tabLst>
                <a:tab pos="93980" algn="l"/>
              </a:tabLst>
            </a:pPr>
            <a:r>
              <a:rPr sz="1800" spc="-5" dirty="0">
                <a:latin typeface="Times New Roman"/>
                <a:cs typeface="Times New Roman"/>
              </a:rPr>
              <a:t>Аттестация</a:t>
            </a:r>
            <a:endParaRPr sz="1800">
              <a:latin typeface="Times New Roman"/>
              <a:cs typeface="Times New Roman"/>
            </a:endParaRPr>
          </a:p>
          <a:p>
            <a:pPr marL="12700" marR="958850">
              <a:lnSpc>
                <a:spcPct val="100000"/>
              </a:lnSpc>
              <a:buFont typeface="Arial"/>
              <a:buChar char="•"/>
              <a:tabLst>
                <a:tab pos="93980" algn="l"/>
              </a:tabLst>
            </a:pPr>
            <a:r>
              <a:rPr sz="1800" spc="-25" dirty="0">
                <a:latin typeface="Times New Roman"/>
                <a:cs typeface="Times New Roman"/>
              </a:rPr>
              <a:t>Выход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конкурс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профессионально-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Times New Roman"/>
                <a:cs typeface="Times New Roman"/>
              </a:rPr>
              <a:t>педагогического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мастерства.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0" y="434340"/>
            <a:ext cx="8305800" cy="5486400"/>
            <a:chOff x="419100" y="434340"/>
            <a:chExt cx="8305800" cy="5486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00" y="434340"/>
              <a:ext cx="8305800" cy="54864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79192" y="524256"/>
              <a:ext cx="2891789" cy="70789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85313" y="613613"/>
            <a:ext cx="2483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" dirty="0">
                <a:latin typeface="Times New Roman"/>
                <a:cs typeface="Times New Roman"/>
              </a:rPr>
              <a:t>Результативность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0356" y="1140078"/>
            <a:ext cx="7314565" cy="2405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305435" indent="-265430">
              <a:lnSpc>
                <a:spcPct val="100000"/>
              </a:lnSpc>
              <a:spcBef>
                <a:spcPts val="100"/>
              </a:spcBef>
              <a:tabLst>
                <a:tab pos="2621280" algn="l"/>
              </a:tabLst>
            </a:pPr>
            <a:r>
              <a:rPr sz="2400" spc="-15" dirty="0">
                <a:latin typeface="Times New Roman"/>
                <a:cs typeface="Times New Roman"/>
              </a:rPr>
              <a:t>Образовательная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деятельность </a:t>
            </a:r>
            <a:r>
              <a:rPr sz="2400" spc="-25" dirty="0">
                <a:latin typeface="Times New Roman"/>
                <a:cs typeface="Times New Roman"/>
              </a:rPr>
              <a:t>молодого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специалиста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 err="1" smtClean="0">
                <a:latin typeface="Times New Roman"/>
                <a:cs typeface="Times New Roman"/>
              </a:rPr>
              <a:t>позвол</a:t>
            </a:r>
            <a:r>
              <a:rPr lang="ru-RU" sz="2400" spc="-10" dirty="0" err="1" smtClean="0">
                <a:latin typeface="Times New Roman"/>
                <a:cs typeface="Times New Roman"/>
              </a:rPr>
              <a:t>яет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проследить: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lr>
                <a:srgbClr val="EF7E09"/>
              </a:buClr>
              <a:buSzPct val="80000"/>
              <a:buFont typeface="Wingdings 2"/>
              <a:buChar char=""/>
              <a:tabLst>
                <a:tab pos="277495" algn="l"/>
                <a:tab pos="278130" algn="l"/>
              </a:tabLst>
            </a:pPr>
            <a:r>
              <a:rPr sz="2000" dirty="0">
                <a:latin typeface="Times New Roman"/>
                <a:cs typeface="Times New Roman"/>
              </a:rPr>
              <a:t>активность </a:t>
            </a:r>
            <a:r>
              <a:rPr sz="2000" spc="-15" dirty="0">
                <a:latin typeface="Times New Roman"/>
                <a:cs typeface="Times New Roman"/>
              </a:rPr>
              <a:t>молодого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специалиста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методической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школы</a:t>
            </a:r>
            <a:endParaRPr sz="2000" dirty="0">
              <a:latin typeface="Times New Roman"/>
              <a:cs typeface="Times New Roman"/>
            </a:endParaRPr>
          </a:p>
          <a:p>
            <a:pPr marL="277495" marR="737870" indent="-265430">
              <a:lnSpc>
                <a:spcPct val="100000"/>
              </a:lnSpc>
              <a:spcBef>
                <a:spcPts val="300"/>
              </a:spcBef>
              <a:buClr>
                <a:srgbClr val="EF7E09"/>
              </a:buClr>
              <a:buSzPct val="80000"/>
              <a:buFont typeface="Wingdings 2"/>
              <a:buChar char=""/>
              <a:tabLst>
                <a:tab pos="277495" algn="l"/>
                <a:tab pos="278130" algn="l"/>
              </a:tabLst>
            </a:pPr>
            <a:r>
              <a:rPr sz="2000" dirty="0">
                <a:latin typeface="Times New Roman"/>
                <a:cs typeface="Times New Roman"/>
              </a:rPr>
              <a:t>успешное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овладение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инновационными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образовательными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технологиями</a:t>
            </a:r>
            <a:endParaRPr sz="2000" dirty="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spcBef>
                <a:spcPts val="300"/>
              </a:spcBef>
              <a:buClr>
                <a:srgbClr val="EF7E09"/>
              </a:buClr>
              <a:buSzPct val="80000"/>
              <a:buFont typeface="Wingdings 2"/>
              <a:buChar char=""/>
              <a:tabLst>
                <a:tab pos="277495" algn="l"/>
                <a:tab pos="278130" algn="l"/>
                <a:tab pos="5222240" algn="l"/>
              </a:tabLst>
            </a:pPr>
            <a:r>
              <a:rPr sz="2000" spc="-5" dirty="0">
                <a:latin typeface="Times New Roman"/>
                <a:cs typeface="Times New Roman"/>
              </a:rPr>
              <a:t>позитивную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динамику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учебных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достижений	</a:t>
            </a:r>
            <a:r>
              <a:rPr sz="2000" spc="-10" dirty="0">
                <a:latin typeface="Times New Roman"/>
                <a:cs typeface="Times New Roman"/>
              </a:rPr>
              <a:t>учащихся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2255" y="4000500"/>
            <a:ext cx="2499360" cy="18577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Портфолио</a:t>
            </a:r>
            <a:r>
              <a:rPr spc="5" dirty="0"/>
              <a:t> </a:t>
            </a:r>
            <a:r>
              <a:rPr spc="-25" dirty="0"/>
              <a:t>молодого</a:t>
            </a:r>
            <a:r>
              <a:rPr spc="15" dirty="0"/>
              <a:t> </a:t>
            </a:r>
            <a:r>
              <a:rPr dirty="0"/>
              <a:t>специалиста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743" y="1196085"/>
            <a:ext cx="325627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836294" indent="-265430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SzPct val="80555"/>
              <a:buFont typeface="Wingdings 2"/>
              <a:buChar char=""/>
              <a:tabLst>
                <a:tab pos="277495" algn="l"/>
                <a:tab pos="278130" algn="l"/>
              </a:tabLst>
            </a:pPr>
            <a:r>
              <a:rPr sz="1800" spc="-10" dirty="0">
                <a:latin typeface="Times New Roman"/>
                <a:cs typeface="Times New Roman"/>
              </a:rPr>
              <a:t>Портфолио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сборник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документов, </a:t>
            </a:r>
            <a:r>
              <a:rPr sz="1800" spc="-20" dirty="0">
                <a:latin typeface="Times New Roman"/>
                <a:cs typeface="Times New Roman"/>
              </a:rPr>
              <a:t>которые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позволяют </a:t>
            </a:r>
            <a:r>
              <a:rPr sz="1800" spc="-20" dirty="0">
                <a:latin typeface="Times New Roman"/>
                <a:cs typeface="Times New Roman"/>
              </a:rPr>
              <a:t>судить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endParaRPr sz="1800">
              <a:latin typeface="Times New Roman"/>
              <a:cs typeface="Times New Roman"/>
            </a:endParaRPr>
          </a:p>
          <a:p>
            <a:pPr marL="277495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становлении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учителя,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оценить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его </a:t>
            </a:r>
            <a:r>
              <a:rPr sz="1800" dirty="0">
                <a:latin typeface="Times New Roman"/>
                <a:cs typeface="Times New Roman"/>
              </a:rPr>
              <a:t>достижения и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профессиональный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рост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640" indent="-281940">
              <a:lnSpc>
                <a:spcPts val="2755"/>
              </a:lnSpc>
              <a:buClr>
                <a:srgbClr val="9A7439"/>
              </a:buClr>
              <a:buSzPct val="150000"/>
              <a:buFont typeface="Georgia"/>
              <a:buChar char="*"/>
              <a:tabLst>
                <a:tab pos="294640" algn="l"/>
              </a:tabLst>
            </a:pPr>
            <a:r>
              <a:rPr spc="-5" dirty="0"/>
              <a:t>Модели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20" dirty="0"/>
              <a:t> </a:t>
            </a:r>
            <a:r>
              <a:rPr spc="-5" dirty="0"/>
              <a:t>планы</a:t>
            </a:r>
            <a:r>
              <a:rPr spc="-20" dirty="0"/>
              <a:t> </a:t>
            </a:r>
            <a:r>
              <a:rPr spc="-5" dirty="0"/>
              <a:t>уроков,</a:t>
            </a:r>
          </a:p>
          <a:p>
            <a:pPr marL="279400" indent="-266700">
              <a:lnSpc>
                <a:spcPct val="100000"/>
              </a:lnSpc>
              <a:spcBef>
                <a:spcPts val="75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5" dirty="0"/>
              <a:t>методические</a:t>
            </a:r>
            <a:r>
              <a:rPr spc="-20" dirty="0"/>
              <a:t> </a:t>
            </a:r>
            <a:r>
              <a:rPr spc="-5" dirty="0"/>
              <a:t>разработки</a:t>
            </a:r>
          </a:p>
          <a:p>
            <a:pPr marL="279400" indent="-266700">
              <a:lnSpc>
                <a:spcPct val="100000"/>
              </a:lnSpc>
              <a:spcBef>
                <a:spcPts val="95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5" dirty="0"/>
              <a:t>Анализ</a:t>
            </a:r>
            <a:r>
              <a:rPr spc="-15" dirty="0"/>
              <a:t> </a:t>
            </a:r>
            <a:r>
              <a:rPr spc="-5" dirty="0"/>
              <a:t>уроков</a:t>
            </a:r>
          </a:p>
          <a:p>
            <a:pPr marL="279400" indent="-266700">
              <a:lnSpc>
                <a:spcPts val="2885"/>
              </a:lnSpc>
              <a:spcBef>
                <a:spcPts val="95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10" dirty="0"/>
              <a:t>Работы </a:t>
            </a:r>
            <a:r>
              <a:rPr spc="-5" dirty="0"/>
              <a:t>учителя</a:t>
            </a:r>
            <a:r>
              <a:rPr spc="-20" dirty="0"/>
              <a:t> </a:t>
            </a:r>
            <a:r>
              <a:rPr spc="-5" dirty="0"/>
              <a:t>по</a:t>
            </a:r>
            <a:r>
              <a:rPr spc="-20" dirty="0"/>
              <a:t> </a:t>
            </a:r>
            <a:r>
              <a:rPr spc="-10" dirty="0"/>
              <a:t>теме</a:t>
            </a:r>
          </a:p>
          <a:p>
            <a:pPr marL="194945">
              <a:lnSpc>
                <a:spcPts val="2225"/>
              </a:lnSpc>
            </a:pPr>
            <a:r>
              <a:rPr spc="-10" dirty="0"/>
              <a:t>самообразования</a:t>
            </a:r>
          </a:p>
          <a:p>
            <a:pPr marL="279400" indent="-266700">
              <a:lnSpc>
                <a:spcPts val="2885"/>
              </a:lnSpc>
              <a:spcBef>
                <a:spcPts val="209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10" dirty="0"/>
              <a:t>Участие</a:t>
            </a:r>
            <a:r>
              <a:rPr spc="-5" dirty="0"/>
              <a:t> в</a:t>
            </a:r>
            <a:r>
              <a:rPr spc="-20" dirty="0"/>
              <a:t> </a:t>
            </a:r>
            <a:r>
              <a:rPr spc="-10" dirty="0"/>
              <a:t>семинарах,</a:t>
            </a:r>
          </a:p>
          <a:p>
            <a:pPr marL="194945">
              <a:lnSpc>
                <a:spcPts val="2225"/>
              </a:lnSpc>
            </a:pPr>
            <a:r>
              <a:rPr spc="-5" dirty="0"/>
              <a:t>конкурсах,</a:t>
            </a:r>
            <a:r>
              <a:rPr spc="-30" dirty="0"/>
              <a:t> </a:t>
            </a:r>
            <a:r>
              <a:rPr spc="-5" dirty="0"/>
              <a:t>методическом</a:t>
            </a:r>
          </a:p>
          <a:p>
            <a:pPr marL="194945">
              <a:lnSpc>
                <a:spcPct val="100000"/>
              </a:lnSpc>
            </a:pPr>
            <a:r>
              <a:rPr spc="-10" dirty="0"/>
              <a:t>объединении</a:t>
            </a:r>
          </a:p>
          <a:p>
            <a:pPr marL="279400" indent="-266700">
              <a:lnSpc>
                <a:spcPct val="100000"/>
              </a:lnSpc>
              <a:spcBef>
                <a:spcPts val="204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5" dirty="0"/>
              <a:t>Внеклассные</a:t>
            </a:r>
            <a:r>
              <a:rPr spc="-40" dirty="0"/>
              <a:t> </a:t>
            </a:r>
            <a:r>
              <a:rPr spc="-5" dirty="0"/>
              <a:t>мероприятия</a:t>
            </a:r>
          </a:p>
          <a:p>
            <a:pPr marL="194945" marR="934085" indent="-182880">
              <a:lnSpc>
                <a:spcPct val="95400"/>
              </a:lnSpc>
              <a:spcBef>
                <a:spcPts val="229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10" dirty="0"/>
              <a:t>Творческие работы </a:t>
            </a:r>
            <a:r>
              <a:rPr spc="-655" dirty="0"/>
              <a:t> </a:t>
            </a:r>
            <a:r>
              <a:rPr spc="-5" dirty="0"/>
              <a:t>учащихся</a:t>
            </a:r>
          </a:p>
          <a:p>
            <a:pPr marL="279400" indent="-266700">
              <a:lnSpc>
                <a:spcPts val="2885"/>
              </a:lnSpc>
              <a:spcBef>
                <a:spcPts val="209"/>
              </a:spcBef>
              <a:buClr>
                <a:srgbClr val="9A7439"/>
              </a:buClr>
              <a:buSzPct val="128947"/>
              <a:buFont typeface="Georgia"/>
              <a:buChar char="*"/>
              <a:tabLst>
                <a:tab pos="279400" algn="l"/>
              </a:tabLst>
            </a:pPr>
            <a:r>
              <a:rPr spc="-10" dirty="0"/>
              <a:t>Участие</a:t>
            </a:r>
            <a:r>
              <a:rPr spc="-5" dirty="0"/>
              <a:t> в</a:t>
            </a:r>
            <a:r>
              <a:rPr spc="-20" dirty="0"/>
              <a:t> </a:t>
            </a:r>
            <a:r>
              <a:rPr spc="-5" dirty="0"/>
              <a:t>школьных</a:t>
            </a:r>
          </a:p>
          <a:p>
            <a:pPr marL="194945">
              <a:lnSpc>
                <a:spcPts val="2225"/>
              </a:lnSpc>
            </a:pPr>
            <a:r>
              <a:rPr spc="-5" dirty="0"/>
              <a:t>мероприятиях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6383" y="2929127"/>
            <a:ext cx="3713988" cy="25008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704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Comic Sans MS</vt:lpstr>
      <vt:lpstr>Georgia</vt:lpstr>
      <vt:lpstr>Monotype Corsiva</vt:lpstr>
      <vt:lpstr>Times New Roman</vt:lpstr>
      <vt:lpstr>Verdana</vt:lpstr>
      <vt:lpstr>Wingdings 2</vt:lpstr>
      <vt:lpstr>Office Theme</vt:lpstr>
      <vt:lpstr>Муниципальное бюджетное</vt:lpstr>
      <vt:lpstr>Презентация PowerPoint</vt:lpstr>
      <vt:lpstr>Цель  и основные задачи работы с  молодым специалистом.</vt:lpstr>
      <vt:lpstr>Модель работы с молодым специалистом</vt:lpstr>
      <vt:lpstr>Знакомство</vt:lpstr>
      <vt:lpstr>Обучение, передача опыта</vt:lpstr>
      <vt:lpstr>Личностно-творческая самореализация</vt:lpstr>
      <vt:lpstr>Результативность</vt:lpstr>
      <vt:lpstr>Портфолио молодого специалиста</vt:lpstr>
      <vt:lpstr>Оказание помощи</vt:lpstr>
      <vt:lpstr>Презентация PowerPoint</vt:lpstr>
      <vt:lpstr>Преимущества наставничества.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Дмитрий Горелов</cp:lastModifiedBy>
  <cp:revision>1</cp:revision>
  <dcterms:created xsi:type="dcterms:W3CDTF">2022-04-25T20:05:29Z</dcterms:created>
  <dcterms:modified xsi:type="dcterms:W3CDTF">2022-04-25T20:12:41Z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2022-04-25T00:00:00Z</vt:filetime>
  </property>
</Properties>
</file>